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73" r:id="rId7"/>
    <p:sldId id="274" r:id="rId8"/>
    <p:sldId id="261" r:id="rId9"/>
    <p:sldId id="262" r:id="rId10"/>
    <p:sldId id="263" r:id="rId11"/>
    <p:sldId id="264" r:id="rId12"/>
    <p:sldId id="265" r:id="rId13"/>
    <p:sldId id="266" r:id="rId14"/>
    <p:sldId id="267" r:id="rId15"/>
    <p:sldId id="268" r:id="rId16"/>
    <p:sldId id="269" r:id="rId17"/>
    <p:sldId id="275" r:id="rId18"/>
    <p:sldId id="276" r:id="rId19"/>
    <p:sldId id="277" r:id="rId20"/>
    <p:sldId id="278" r:id="rId21"/>
    <p:sldId id="279" r:id="rId22"/>
    <p:sldId id="270" r:id="rId23"/>
    <p:sldId id="280" r:id="rId24"/>
    <p:sldId id="281" r:id="rId25"/>
    <p:sldId id="271" r:id="rId26"/>
    <p:sldId id="272" r:id="rId27"/>
  </p:sldIdLst>
  <p:sldSz cx="9144000" cy="6858000" type="screen4x3"/>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A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AE"/>
          </a:p>
        </p:txBody>
      </p:sp>
      <p:sp>
        <p:nvSpPr>
          <p:cNvPr id="4" name="Date Placeholder 3"/>
          <p:cNvSpPr>
            <a:spLocks noGrp="1"/>
          </p:cNvSpPr>
          <p:nvPr>
            <p:ph type="dt" sz="half" idx="10"/>
          </p:nvPr>
        </p:nvSpPr>
        <p:spPr/>
        <p:txBody>
          <a:bodyPr/>
          <a:lstStyle/>
          <a:p>
            <a:fld id="{A24BB6FE-1D50-4713-A0C7-C60B7B69BE00}" type="datetimeFigureOut">
              <a:rPr lang="ar-AE" smtClean="0"/>
              <a:pPr/>
              <a:t>19/05/1432</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885CC5EC-AFC1-4969-8387-D386E8D6791F}" type="slidenum">
              <a:rPr lang="ar-AE" smtClean="0"/>
              <a:pPr/>
              <a:t>‹#›</a:t>
            </a:fld>
            <a:endParaRPr lang="ar-A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A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Date Placeholder 3"/>
          <p:cNvSpPr>
            <a:spLocks noGrp="1"/>
          </p:cNvSpPr>
          <p:nvPr>
            <p:ph type="dt" sz="half" idx="10"/>
          </p:nvPr>
        </p:nvSpPr>
        <p:spPr/>
        <p:txBody>
          <a:bodyPr/>
          <a:lstStyle/>
          <a:p>
            <a:fld id="{A24BB6FE-1D50-4713-A0C7-C60B7B69BE00}" type="datetimeFigureOut">
              <a:rPr lang="ar-AE" smtClean="0"/>
              <a:pPr/>
              <a:t>19/05/1432</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885CC5EC-AFC1-4969-8387-D386E8D6791F}" type="slidenum">
              <a:rPr lang="ar-AE" smtClean="0"/>
              <a:pPr/>
              <a:t>‹#›</a:t>
            </a:fld>
            <a:endParaRPr lang="ar-A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A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Date Placeholder 3"/>
          <p:cNvSpPr>
            <a:spLocks noGrp="1"/>
          </p:cNvSpPr>
          <p:nvPr>
            <p:ph type="dt" sz="half" idx="10"/>
          </p:nvPr>
        </p:nvSpPr>
        <p:spPr/>
        <p:txBody>
          <a:bodyPr/>
          <a:lstStyle/>
          <a:p>
            <a:fld id="{A24BB6FE-1D50-4713-A0C7-C60B7B69BE00}" type="datetimeFigureOut">
              <a:rPr lang="ar-AE" smtClean="0"/>
              <a:pPr/>
              <a:t>19/05/1432</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885CC5EC-AFC1-4969-8387-D386E8D6791F}" type="slidenum">
              <a:rPr lang="ar-AE" smtClean="0"/>
              <a:pPr/>
              <a:t>‹#›</a:t>
            </a:fld>
            <a:endParaRPr lang="ar-A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A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Date Placeholder 3"/>
          <p:cNvSpPr>
            <a:spLocks noGrp="1"/>
          </p:cNvSpPr>
          <p:nvPr>
            <p:ph type="dt" sz="half" idx="10"/>
          </p:nvPr>
        </p:nvSpPr>
        <p:spPr/>
        <p:txBody>
          <a:bodyPr/>
          <a:lstStyle/>
          <a:p>
            <a:fld id="{A24BB6FE-1D50-4713-A0C7-C60B7B69BE00}" type="datetimeFigureOut">
              <a:rPr lang="ar-AE" smtClean="0"/>
              <a:pPr/>
              <a:t>19/05/1432</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885CC5EC-AFC1-4969-8387-D386E8D6791F}" type="slidenum">
              <a:rPr lang="ar-AE" smtClean="0"/>
              <a:pPr/>
              <a:t>‹#›</a:t>
            </a:fld>
            <a:endParaRPr lang="ar-A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A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BB6FE-1D50-4713-A0C7-C60B7B69BE00}" type="datetimeFigureOut">
              <a:rPr lang="ar-AE" smtClean="0"/>
              <a:pPr/>
              <a:t>19/05/1432</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885CC5EC-AFC1-4969-8387-D386E8D6791F}" type="slidenum">
              <a:rPr lang="ar-AE" smtClean="0"/>
              <a:pPr/>
              <a:t>‹#›</a:t>
            </a:fld>
            <a:endParaRPr lang="ar-A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A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5" name="Date Placeholder 4"/>
          <p:cNvSpPr>
            <a:spLocks noGrp="1"/>
          </p:cNvSpPr>
          <p:nvPr>
            <p:ph type="dt" sz="half" idx="10"/>
          </p:nvPr>
        </p:nvSpPr>
        <p:spPr/>
        <p:txBody>
          <a:bodyPr/>
          <a:lstStyle/>
          <a:p>
            <a:fld id="{A24BB6FE-1D50-4713-A0C7-C60B7B69BE00}" type="datetimeFigureOut">
              <a:rPr lang="ar-AE" smtClean="0"/>
              <a:pPr/>
              <a:t>19/05/1432</a:t>
            </a:fld>
            <a:endParaRPr lang="ar-AE"/>
          </a:p>
        </p:txBody>
      </p:sp>
      <p:sp>
        <p:nvSpPr>
          <p:cNvPr id="6" name="Footer Placeholder 5"/>
          <p:cNvSpPr>
            <a:spLocks noGrp="1"/>
          </p:cNvSpPr>
          <p:nvPr>
            <p:ph type="ftr" sz="quarter" idx="11"/>
          </p:nvPr>
        </p:nvSpPr>
        <p:spPr/>
        <p:txBody>
          <a:bodyPr/>
          <a:lstStyle/>
          <a:p>
            <a:endParaRPr lang="ar-AE"/>
          </a:p>
        </p:txBody>
      </p:sp>
      <p:sp>
        <p:nvSpPr>
          <p:cNvPr id="7" name="Slide Number Placeholder 6"/>
          <p:cNvSpPr>
            <a:spLocks noGrp="1"/>
          </p:cNvSpPr>
          <p:nvPr>
            <p:ph type="sldNum" sz="quarter" idx="12"/>
          </p:nvPr>
        </p:nvSpPr>
        <p:spPr/>
        <p:txBody>
          <a:bodyPr/>
          <a:lstStyle/>
          <a:p>
            <a:fld id="{885CC5EC-AFC1-4969-8387-D386E8D6791F}" type="slidenum">
              <a:rPr lang="ar-AE" smtClean="0"/>
              <a:pPr/>
              <a:t>‹#›</a:t>
            </a:fld>
            <a:endParaRPr lang="ar-A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A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7" name="Date Placeholder 6"/>
          <p:cNvSpPr>
            <a:spLocks noGrp="1"/>
          </p:cNvSpPr>
          <p:nvPr>
            <p:ph type="dt" sz="half" idx="10"/>
          </p:nvPr>
        </p:nvSpPr>
        <p:spPr/>
        <p:txBody>
          <a:bodyPr/>
          <a:lstStyle/>
          <a:p>
            <a:fld id="{A24BB6FE-1D50-4713-A0C7-C60B7B69BE00}" type="datetimeFigureOut">
              <a:rPr lang="ar-AE" smtClean="0"/>
              <a:pPr/>
              <a:t>19/05/1432</a:t>
            </a:fld>
            <a:endParaRPr lang="ar-AE"/>
          </a:p>
        </p:txBody>
      </p:sp>
      <p:sp>
        <p:nvSpPr>
          <p:cNvPr id="8" name="Footer Placeholder 7"/>
          <p:cNvSpPr>
            <a:spLocks noGrp="1"/>
          </p:cNvSpPr>
          <p:nvPr>
            <p:ph type="ftr" sz="quarter" idx="11"/>
          </p:nvPr>
        </p:nvSpPr>
        <p:spPr/>
        <p:txBody>
          <a:bodyPr/>
          <a:lstStyle/>
          <a:p>
            <a:endParaRPr lang="ar-AE"/>
          </a:p>
        </p:txBody>
      </p:sp>
      <p:sp>
        <p:nvSpPr>
          <p:cNvPr id="9" name="Slide Number Placeholder 8"/>
          <p:cNvSpPr>
            <a:spLocks noGrp="1"/>
          </p:cNvSpPr>
          <p:nvPr>
            <p:ph type="sldNum" sz="quarter" idx="12"/>
          </p:nvPr>
        </p:nvSpPr>
        <p:spPr/>
        <p:txBody>
          <a:bodyPr/>
          <a:lstStyle/>
          <a:p>
            <a:fld id="{885CC5EC-AFC1-4969-8387-D386E8D6791F}" type="slidenum">
              <a:rPr lang="ar-AE" smtClean="0"/>
              <a:pPr/>
              <a:t>‹#›</a:t>
            </a:fld>
            <a:endParaRPr lang="ar-A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AE"/>
          </a:p>
        </p:txBody>
      </p:sp>
      <p:sp>
        <p:nvSpPr>
          <p:cNvPr id="3" name="Date Placeholder 2"/>
          <p:cNvSpPr>
            <a:spLocks noGrp="1"/>
          </p:cNvSpPr>
          <p:nvPr>
            <p:ph type="dt" sz="half" idx="10"/>
          </p:nvPr>
        </p:nvSpPr>
        <p:spPr/>
        <p:txBody>
          <a:bodyPr/>
          <a:lstStyle/>
          <a:p>
            <a:fld id="{A24BB6FE-1D50-4713-A0C7-C60B7B69BE00}" type="datetimeFigureOut">
              <a:rPr lang="ar-AE" smtClean="0"/>
              <a:pPr/>
              <a:t>19/05/1432</a:t>
            </a:fld>
            <a:endParaRPr lang="ar-AE"/>
          </a:p>
        </p:txBody>
      </p:sp>
      <p:sp>
        <p:nvSpPr>
          <p:cNvPr id="4" name="Footer Placeholder 3"/>
          <p:cNvSpPr>
            <a:spLocks noGrp="1"/>
          </p:cNvSpPr>
          <p:nvPr>
            <p:ph type="ftr" sz="quarter" idx="11"/>
          </p:nvPr>
        </p:nvSpPr>
        <p:spPr/>
        <p:txBody>
          <a:bodyPr/>
          <a:lstStyle/>
          <a:p>
            <a:endParaRPr lang="ar-AE"/>
          </a:p>
        </p:txBody>
      </p:sp>
      <p:sp>
        <p:nvSpPr>
          <p:cNvPr id="5" name="Slide Number Placeholder 4"/>
          <p:cNvSpPr>
            <a:spLocks noGrp="1"/>
          </p:cNvSpPr>
          <p:nvPr>
            <p:ph type="sldNum" sz="quarter" idx="12"/>
          </p:nvPr>
        </p:nvSpPr>
        <p:spPr/>
        <p:txBody>
          <a:bodyPr/>
          <a:lstStyle/>
          <a:p>
            <a:fld id="{885CC5EC-AFC1-4969-8387-D386E8D6791F}" type="slidenum">
              <a:rPr lang="ar-AE" smtClean="0"/>
              <a:pPr/>
              <a:t>‹#›</a:t>
            </a:fld>
            <a:endParaRPr lang="ar-A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BB6FE-1D50-4713-A0C7-C60B7B69BE00}" type="datetimeFigureOut">
              <a:rPr lang="ar-AE" smtClean="0"/>
              <a:pPr/>
              <a:t>19/05/1432</a:t>
            </a:fld>
            <a:endParaRPr lang="ar-AE"/>
          </a:p>
        </p:txBody>
      </p:sp>
      <p:sp>
        <p:nvSpPr>
          <p:cNvPr id="3" name="Footer Placeholder 2"/>
          <p:cNvSpPr>
            <a:spLocks noGrp="1"/>
          </p:cNvSpPr>
          <p:nvPr>
            <p:ph type="ftr" sz="quarter" idx="11"/>
          </p:nvPr>
        </p:nvSpPr>
        <p:spPr/>
        <p:txBody>
          <a:bodyPr/>
          <a:lstStyle/>
          <a:p>
            <a:endParaRPr lang="ar-AE"/>
          </a:p>
        </p:txBody>
      </p:sp>
      <p:sp>
        <p:nvSpPr>
          <p:cNvPr id="4" name="Slide Number Placeholder 3"/>
          <p:cNvSpPr>
            <a:spLocks noGrp="1"/>
          </p:cNvSpPr>
          <p:nvPr>
            <p:ph type="sldNum" sz="quarter" idx="12"/>
          </p:nvPr>
        </p:nvSpPr>
        <p:spPr/>
        <p:txBody>
          <a:bodyPr/>
          <a:lstStyle/>
          <a:p>
            <a:fld id="{885CC5EC-AFC1-4969-8387-D386E8D6791F}" type="slidenum">
              <a:rPr lang="ar-AE" smtClean="0"/>
              <a:pPr/>
              <a:t>‹#›</a:t>
            </a:fld>
            <a:endParaRPr lang="ar-A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A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BB6FE-1D50-4713-A0C7-C60B7B69BE00}" type="datetimeFigureOut">
              <a:rPr lang="ar-AE" smtClean="0"/>
              <a:pPr/>
              <a:t>19/05/1432</a:t>
            </a:fld>
            <a:endParaRPr lang="ar-AE"/>
          </a:p>
        </p:txBody>
      </p:sp>
      <p:sp>
        <p:nvSpPr>
          <p:cNvPr id="6" name="Footer Placeholder 5"/>
          <p:cNvSpPr>
            <a:spLocks noGrp="1"/>
          </p:cNvSpPr>
          <p:nvPr>
            <p:ph type="ftr" sz="quarter" idx="11"/>
          </p:nvPr>
        </p:nvSpPr>
        <p:spPr/>
        <p:txBody>
          <a:bodyPr/>
          <a:lstStyle/>
          <a:p>
            <a:endParaRPr lang="ar-AE"/>
          </a:p>
        </p:txBody>
      </p:sp>
      <p:sp>
        <p:nvSpPr>
          <p:cNvPr id="7" name="Slide Number Placeholder 6"/>
          <p:cNvSpPr>
            <a:spLocks noGrp="1"/>
          </p:cNvSpPr>
          <p:nvPr>
            <p:ph type="sldNum" sz="quarter" idx="12"/>
          </p:nvPr>
        </p:nvSpPr>
        <p:spPr/>
        <p:txBody>
          <a:bodyPr/>
          <a:lstStyle/>
          <a:p>
            <a:fld id="{885CC5EC-AFC1-4969-8387-D386E8D6791F}" type="slidenum">
              <a:rPr lang="ar-AE" smtClean="0"/>
              <a:pPr/>
              <a:t>‹#›</a:t>
            </a:fld>
            <a:endParaRPr lang="ar-A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A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A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BB6FE-1D50-4713-A0C7-C60B7B69BE00}" type="datetimeFigureOut">
              <a:rPr lang="ar-AE" smtClean="0"/>
              <a:pPr/>
              <a:t>19/05/1432</a:t>
            </a:fld>
            <a:endParaRPr lang="ar-AE"/>
          </a:p>
        </p:txBody>
      </p:sp>
      <p:sp>
        <p:nvSpPr>
          <p:cNvPr id="6" name="Footer Placeholder 5"/>
          <p:cNvSpPr>
            <a:spLocks noGrp="1"/>
          </p:cNvSpPr>
          <p:nvPr>
            <p:ph type="ftr" sz="quarter" idx="11"/>
          </p:nvPr>
        </p:nvSpPr>
        <p:spPr/>
        <p:txBody>
          <a:bodyPr/>
          <a:lstStyle/>
          <a:p>
            <a:endParaRPr lang="ar-AE"/>
          </a:p>
        </p:txBody>
      </p:sp>
      <p:sp>
        <p:nvSpPr>
          <p:cNvPr id="7" name="Slide Number Placeholder 6"/>
          <p:cNvSpPr>
            <a:spLocks noGrp="1"/>
          </p:cNvSpPr>
          <p:nvPr>
            <p:ph type="sldNum" sz="quarter" idx="12"/>
          </p:nvPr>
        </p:nvSpPr>
        <p:spPr/>
        <p:txBody>
          <a:bodyPr/>
          <a:lstStyle/>
          <a:p>
            <a:fld id="{885CC5EC-AFC1-4969-8387-D386E8D6791F}" type="slidenum">
              <a:rPr lang="ar-AE" smtClean="0"/>
              <a:pPr/>
              <a:t>‹#›</a:t>
            </a:fld>
            <a:endParaRPr lang="ar-A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A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24BB6FE-1D50-4713-A0C7-C60B7B69BE00}" type="datetimeFigureOut">
              <a:rPr lang="ar-AE" smtClean="0"/>
              <a:pPr/>
              <a:t>19/05/1432</a:t>
            </a:fld>
            <a:endParaRPr lang="ar-A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AE"/>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85CC5EC-AFC1-4969-8387-D386E8D6791F}" type="slidenum">
              <a:rPr lang="ar-AE" smtClean="0"/>
              <a:pPr/>
              <a:t>‹#›</a:t>
            </a:fld>
            <a:endParaRPr lang="ar-A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AE" b="1" dirty="0" smtClean="0"/>
              <a:t>أساليب المحدثين في تدوين السنة:</a:t>
            </a:r>
            <a:endParaRPr lang="ar-AE" b="1" dirty="0"/>
          </a:p>
        </p:txBody>
      </p:sp>
      <p:sp>
        <p:nvSpPr>
          <p:cNvPr id="3" name="Subtitle 2"/>
          <p:cNvSpPr>
            <a:spLocks noGrp="1"/>
          </p:cNvSpPr>
          <p:nvPr>
            <p:ph type="subTitle" idx="1"/>
          </p:nvPr>
        </p:nvSpPr>
        <p:spPr/>
        <p:txBody>
          <a:bodyPr/>
          <a:lstStyle/>
          <a:p>
            <a:r>
              <a:rPr lang="ar-AE" b="1" dirty="0" smtClean="0">
                <a:solidFill>
                  <a:schemeClr val="tx1"/>
                </a:solidFill>
              </a:rPr>
              <a:t>إعداد: الأستاذ الدكتور المكي اقلاينة</a:t>
            </a:r>
            <a:endParaRPr lang="ar-AE"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484784"/>
            <a:ext cx="9144000" cy="5373216"/>
          </a:xfrm>
        </p:spPr>
        <p:txBody>
          <a:bodyPr/>
          <a:lstStyle/>
          <a:p>
            <a:pPr algn="just"/>
            <a:r>
              <a:rPr lang="ar-AE" b="1" dirty="0" smtClean="0">
                <a:solidFill>
                  <a:schemeClr val="tx1"/>
                </a:solidFill>
              </a:rPr>
              <a:t>6- الجوامع: </a:t>
            </a:r>
            <a:r>
              <a:rPr lang="ar-AE" dirty="0" smtClean="0">
                <a:solidFill>
                  <a:schemeClr val="tx1"/>
                </a:solidFill>
              </a:rPr>
              <a:t>وهي الكتب التي راعى فيها أصحابها أن يشتمل كتابهم كل أبواب الدين، مثل:</a:t>
            </a:r>
          </a:p>
          <a:p>
            <a:pPr marL="514350" indent="-514350" algn="just">
              <a:buAutoNum type="arabic1Minus"/>
            </a:pPr>
            <a:r>
              <a:rPr lang="ar-AE" dirty="0" smtClean="0">
                <a:solidFill>
                  <a:schemeClr val="tx1"/>
                </a:solidFill>
              </a:rPr>
              <a:t>”الجامع الصحيح...“ للبخاري (ت 256 هـ)، وهو أول من ألف على طريقة الجوامع.</a:t>
            </a:r>
          </a:p>
          <a:p>
            <a:pPr marL="514350" indent="-514350" algn="just">
              <a:buAutoNum type="arabic1Minus"/>
            </a:pPr>
            <a:r>
              <a:rPr lang="ar-AE" dirty="0" smtClean="0">
                <a:solidFill>
                  <a:schemeClr val="tx1"/>
                </a:solidFill>
              </a:rPr>
              <a:t>”الصحيح المسند“ لمسلم (ت 261 هـ)، تلميذ البخاري، وثاني من ألف على الجوامع.</a:t>
            </a:r>
          </a:p>
          <a:p>
            <a:pPr marL="514350" indent="-514350" algn="just">
              <a:buAutoNum type="arabic1Minus"/>
            </a:pPr>
            <a:r>
              <a:rPr lang="ar-AE" dirty="0" smtClean="0">
                <a:solidFill>
                  <a:schemeClr val="tx1"/>
                </a:solidFill>
              </a:rPr>
              <a:t>جامع الترمذي (ت 279 هـ).</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196752"/>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340768"/>
            <a:ext cx="9144000" cy="5517232"/>
          </a:xfrm>
        </p:spPr>
        <p:txBody>
          <a:bodyPr>
            <a:normAutofit fontScale="92500" lnSpcReduction="20000"/>
          </a:bodyPr>
          <a:lstStyle/>
          <a:p>
            <a:pPr algn="just"/>
            <a:r>
              <a:rPr lang="ar-AE" b="1" dirty="0" smtClean="0">
                <a:solidFill>
                  <a:schemeClr val="tx1"/>
                </a:solidFill>
              </a:rPr>
              <a:t>7- المستدركات على الصحيحين: </a:t>
            </a:r>
            <a:r>
              <a:rPr lang="ar-AE" dirty="0" smtClean="0">
                <a:solidFill>
                  <a:schemeClr val="tx1"/>
                </a:solidFill>
              </a:rPr>
              <a:t>وهي الكتب التي اشترطت صحة الحديث وألزمت الشيخين بإخراج ما كان على شرطهما أو على شرط أحدهما، مثل:</a:t>
            </a:r>
          </a:p>
          <a:p>
            <a:pPr marL="514350" indent="-514350" algn="just">
              <a:buAutoNum type="arabic1Minus"/>
            </a:pPr>
            <a:r>
              <a:rPr lang="ar-AE" dirty="0" smtClean="0">
                <a:solidFill>
                  <a:schemeClr val="tx1"/>
                </a:solidFill>
              </a:rPr>
              <a:t>مستدرك الحاكم (ت 405 هـ).</a:t>
            </a:r>
          </a:p>
          <a:p>
            <a:pPr marL="514350" indent="-514350" algn="just">
              <a:buAutoNum type="arabic1Minus"/>
            </a:pPr>
            <a:r>
              <a:rPr lang="ar-AE" dirty="0" smtClean="0">
                <a:solidFill>
                  <a:schemeClr val="tx1"/>
                </a:solidFill>
              </a:rPr>
              <a:t>”المختارة“ للضياء المقدسي.</a:t>
            </a:r>
          </a:p>
          <a:p>
            <a:pPr marL="514350" indent="-514350" algn="just"/>
            <a:r>
              <a:rPr lang="ar-AE" b="1" dirty="0" smtClean="0">
                <a:solidFill>
                  <a:schemeClr val="tx1"/>
                </a:solidFill>
              </a:rPr>
              <a:t>8- المستخرجات على الصحيحين: </a:t>
            </a:r>
            <a:r>
              <a:rPr lang="ar-AE" dirty="0" smtClean="0">
                <a:solidFill>
                  <a:schemeClr val="tx1"/>
                </a:solidFill>
              </a:rPr>
              <a:t>والمستخرج هو كتاب يروي فيه المصنِّف أحاديث كتاب مشهور بأسانيد لنفسه من غير طريق صاحب الكتاب، ويلتقي مع مصنف الكتاب في شيخه أو شيخ شيخه، وشرطُ المستخرج ألاّ يرتقي المصنِّف إلى الشيخ الأبعد حتى يفقد طريقا يوصله إلى الشيخ الأقرب، مثل:</a:t>
            </a:r>
          </a:p>
          <a:p>
            <a:pPr marL="514350" indent="-514350" algn="just">
              <a:buAutoNum type="arabic1Minus"/>
            </a:pPr>
            <a:r>
              <a:rPr lang="ar-AE" dirty="0" smtClean="0">
                <a:solidFill>
                  <a:schemeClr val="tx1"/>
                </a:solidFill>
              </a:rPr>
              <a:t>المستخرج على صحيح البخاري للإسماعيلي (ت 371 هـ).</a:t>
            </a:r>
          </a:p>
          <a:p>
            <a:pPr marL="514350" indent="-514350" algn="just">
              <a:buAutoNum type="arabic1Minus"/>
            </a:pPr>
            <a:r>
              <a:rPr lang="ar-AE" dirty="0" smtClean="0">
                <a:solidFill>
                  <a:schemeClr val="tx1"/>
                </a:solidFill>
              </a:rPr>
              <a:t>المستخرج على صحيح مسلم لأبي عوانة (ت 316 هـ).</a:t>
            </a:r>
          </a:p>
          <a:p>
            <a:pPr marL="514350" indent="-514350" algn="just">
              <a:buAutoNum type="arabic1Minus"/>
            </a:pPr>
            <a:r>
              <a:rPr lang="ar-AE" dirty="0" smtClean="0">
                <a:solidFill>
                  <a:schemeClr val="tx1"/>
                </a:solidFill>
              </a:rPr>
              <a:t>المستخرج على الصحيحين لأبي نعيم (ت 430 هـ).</a:t>
            </a:r>
          </a:p>
          <a:p>
            <a:pPr algn="just"/>
            <a:endParaRPr lang="ar-AE"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84783"/>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556792"/>
            <a:ext cx="9144000" cy="5301208"/>
          </a:xfrm>
        </p:spPr>
        <p:txBody>
          <a:bodyPr/>
          <a:lstStyle/>
          <a:p>
            <a:pPr algn="just"/>
            <a:r>
              <a:rPr lang="ar-AE" dirty="0" smtClean="0">
                <a:solidFill>
                  <a:schemeClr val="tx1"/>
                </a:solidFill>
              </a:rPr>
              <a:t>فوائد المستخرجات:</a:t>
            </a:r>
          </a:p>
          <a:p>
            <a:pPr marL="514350" indent="-514350" algn="just">
              <a:buAutoNum type="arabic1Minus"/>
            </a:pPr>
            <a:r>
              <a:rPr lang="ar-AE" dirty="0" smtClean="0">
                <a:solidFill>
                  <a:schemeClr val="tx1"/>
                </a:solidFill>
              </a:rPr>
              <a:t>الزيادة في قدر ألفاظ الأحاديث الصحيحة.</a:t>
            </a:r>
          </a:p>
          <a:p>
            <a:pPr marL="514350" indent="-514350" algn="just">
              <a:buAutoNum type="arabic1Minus"/>
            </a:pPr>
            <a:r>
              <a:rPr lang="ar-AE" dirty="0" smtClean="0">
                <a:solidFill>
                  <a:schemeClr val="tx1"/>
                </a:solidFill>
              </a:rPr>
              <a:t>تقوية أحاديث الصحيح بكثرة الطرق.</a:t>
            </a:r>
          </a:p>
          <a:p>
            <a:pPr marL="514350" indent="-514350" algn="just">
              <a:buAutoNum type="arabic1Minus"/>
            </a:pPr>
            <a:r>
              <a:rPr lang="ar-AE" dirty="0" smtClean="0">
                <a:solidFill>
                  <a:schemeClr val="tx1"/>
                </a:solidFill>
              </a:rPr>
              <a:t>التصريح بتحديث المدلس الذي روى بالعنعنة في الصحيح.</a:t>
            </a:r>
          </a:p>
          <a:p>
            <a:pPr marL="514350" indent="-514350" algn="just">
              <a:buAutoNum type="arabic1Minus"/>
            </a:pPr>
            <a:r>
              <a:rPr lang="ar-AE" dirty="0" smtClean="0">
                <a:solidFill>
                  <a:schemeClr val="tx1"/>
                </a:solidFill>
              </a:rPr>
              <a:t>بيان المُدْرَج.</a:t>
            </a:r>
          </a:p>
          <a:p>
            <a:pPr marL="514350" indent="-514350" algn="just">
              <a:buAutoNum type="arabic1Minus"/>
            </a:pPr>
            <a:r>
              <a:rPr lang="ar-AE" dirty="0" smtClean="0">
                <a:solidFill>
                  <a:schemeClr val="tx1"/>
                </a:solidFill>
              </a:rPr>
              <a:t>توضيح المُبهم.</a:t>
            </a:r>
          </a:p>
          <a:p>
            <a:pPr marL="514350" indent="-514350" algn="just">
              <a:buAutoNum type="arabic1Minus"/>
            </a:pPr>
            <a:r>
              <a:rPr lang="ar-AE" dirty="0" smtClean="0">
                <a:solidFill>
                  <a:schemeClr val="tx1"/>
                </a:solidFill>
              </a:rPr>
              <a:t>تمييز المهمل من أسماء الرواة.</a:t>
            </a:r>
          </a:p>
          <a:p>
            <a:pPr marL="514350" indent="-514350" algn="just">
              <a:buAutoNum type="arabic1Minus"/>
            </a:pPr>
            <a:r>
              <a:rPr lang="ar-AE" dirty="0" smtClean="0">
                <a:solidFill>
                  <a:schemeClr val="tx1"/>
                </a:solidFill>
              </a:rPr>
              <a:t>علو الأسانيد.</a:t>
            </a:r>
            <a:endParaRPr lang="ar-AE"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484784"/>
            <a:ext cx="9144000" cy="5373216"/>
          </a:xfrm>
        </p:spPr>
        <p:txBody>
          <a:bodyPr/>
          <a:lstStyle/>
          <a:p>
            <a:pPr algn="just"/>
            <a:r>
              <a:rPr lang="ar-AE" b="1" dirty="0" smtClean="0">
                <a:solidFill>
                  <a:schemeClr val="tx1"/>
                </a:solidFill>
              </a:rPr>
              <a:t>9- السنن: </a:t>
            </a:r>
            <a:r>
              <a:rPr lang="ar-AE" dirty="0" smtClean="0">
                <a:solidFill>
                  <a:schemeClr val="tx1"/>
                </a:solidFill>
              </a:rPr>
              <a:t>وهي الكتب التي يعتني أصحابها بتدوين أحاديث الفقه. مثل:</a:t>
            </a:r>
          </a:p>
          <a:p>
            <a:pPr marL="514350" indent="-514350" algn="just">
              <a:buAutoNum type="arabic1Minus"/>
            </a:pPr>
            <a:r>
              <a:rPr lang="ar-AE" dirty="0" smtClean="0">
                <a:solidFill>
                  <a:schemeClr val="tx1"/>
                </a:solidFill>
              </a:rPr>
              <a:t>سنن أبي داود (ت 275 هـ).</a:t>
            </a:r>
          </a:p>
          <a:p>
            <a:pPr marL="514350" indent="-514350" algn="just">
              <a:buAutoNum type="arabic1Minus"/>
            </a:pPr>
            <a:r>
              <a:rPr lang="ar-AE" dirty="0" smtClean="0">
                <a:solidFill>
                  <a:schemeClr val="tx1"/>
                </a:solidFill>
              </a:rPr>
              <a:t>سنن النسائي (ت 303 هـ).</a:t>
            </a:r>
          </a:p>
          <a:p>
            <a:pPr marL="514350" indent="-514350" algn="just">
              <a:buAutoNum type="arabic1Minus"/>
            </a:pPr>
            <a:r>
              <a:rPr lang="ar-AE" dirty="0" smtClean="0">
                <a:solidFill>
                  <a:schemeClr val="tx1"/>
                </a:solidFill>
              </a:rPr>
              <a:t>سنن الترمذي (ت 279 هـ).</a:t>
            </a:r>
          </a:p>
          <a:p>
            <a:pPr marL="514350" indent="-514350" algn="just">
              <a:buAutoNum type="arabic1Minus"/>
            </a:pPr>
            <a:r>
              <a:rPr lang="ar-AE" dirty="0" smtClean="0">
                <a:solidFill>
                  <a:schemeClr val="tx1"/>
                </a:solidFill>
              </a:rPr>
              <a:t>سنن ابن ماجه (ت 273 هـ).</a:t>
            </a:r>
            <a:endParaRPr lang="ar-AE"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412776"/>
            <a:ext cx="9144000" cy="5445224"/>
          </a:xfrm>
        </p:spPr>
        <p:txBody>
          <a:bodyPr/>
          <a:lstStyle/>
          <a:p>
            <a:pPr algn="just"/>
            <a:r>
              <a:rPr lang="ar-AE" dirty="0" smtClean="0">
                <a:solidFill>
                  <a:schemeClr val="tx1"/>
                </a:solidFill>
              </a:rPr>
              <a:t>10- </a:t>
            </a:r>
            <a:r>
              <a:rPr lang="ar-AE" b="1" dirty="0" smtClean="0">
                <a:solidFill>
                  <a:schemeClr val="tx1"/>
                </a:solidFill>
              </a:rPr>
              <a:t>الزوائد: </a:t>
            </a:r>
            <a:r>
              <a:rPr lang="ar-AE" dirty="0" smtClean="0">
                <a:solidFill>
                  <a:schemeClr val="tx1"/>
                </a:solidFill>
              </a:rPr>
              <a:t>وهي الكتب التي أفردت الأحاديث المسندة الزائدة في بعض الكتب على أحاديث كتب الأصول الستة أو بعضها. مثل:</a:t>
            </a:r>
          </a:p>
          <a:p>
            <a:pPr marL="514350" indent="-514350" algn="just">
              <a:buAutoNum type="arabic1Minus"/>
            </a:pPr>
            <a:r>
              <a:rPr lang="ar-AE" dirty="0" smtClean="0">
                <a:solidFill>
                  <a:schemeClr val="tx1"/>
                </a:solidFill>
              </a:rPr>
              <a:t>غاية المقصد في زوائد المسند.</a:t>
            </a:r>
          </a:p>
          <a:p>
            <a:pPr marL="514350" indent="-514350" algn="just">
              <a:buAutoNum type="arabic1Minus"/>
            </a:pPr>
            <a:r>
              <a:rPr lang="ar-AE" dirty="0" smtClean="0">
                <a:solidFill>
                  <a:schemeClr val="tx1"/>
                </a:solidFill>
              </a:rPr>
              <a:t>كشف الأستار عن زوائد البزار.</a:t>
            </a:r>
          </a:p>
          <a:p>
            <a:pPr marL="514350" indent="-514350" algn="just">
              <a:buAutoNum type="arabic1Minus"/>
            </a:pPr>
            <a:r>
              <a:rPr lang="ar-AE" dirty="0" smtClean="0">
                <a:solidFill>
                  <a:schemeClr val="tx1"/>
                </a:solidFill>
              </a:rPr>
              <a:t>المقصد العلي في زوائد أبي يعلى الموصلي.</a:t>
            </a:r>
          </a:p>
          <a:p>
            <a:pPr marL="514350" indent="-514350" algn="just">
              <a:buAutoNum type="arabic1Minus"/>
            </a:pPr>
            <a:r>
              <a:rPr lang="ar-AE" dirty="0" smtClean="0">
                <a:solidFill>
                  <a:schemeClr val="tx1"/>
                </a:solidFill>
              </a:rPr>
              <a:t>البدر المنير في زوائد المعجم الكبير.</a:t>
            </a:r>
          </a:p>
          <a:p>
            <a:pPr marL="514350" indent="-514350" algn="just">
              <a:buAutoNum type="arabic1Minus"/>
            </a:pPr>
            <a:r>
              <a:rPr lang="ar-AE" dirty="0" smtClean="0">
                <a:solidFill>
                  <a:schemeClr val="tx1"/>
                </a:solidFill>
              </a:rPr>
              <a:t>مجمع البحرين في زوائد المعجمين (الصغير والأوسط).</a:t>
            </a:r>
          </a:p>
          <a:p>
            <a:pPr marL="514350" indent="-514350" algn="just">
              <a:buAutoNum type="arabic1Minus"/>
            </a:pPr>
            <a:r>
              <a:rPr lang="ar-AE" dirty="0" smtClean="0">
                <a:solidFill>
                  <a:schemeClr val="tx1"/>
                </a:solidFill>
              </a:rPr>
              <a:t>مجمع الزوائد ومنبع الفوائد للهيثمي، جمع فيه الكتب السابقة وكلها </a:t>
            </a:r>
            <a:r>
              <a:rPr lang="ar-AE" dirty="0" err="1" smtClean="0">
                <a:solidFill>
                  <a:schemeClr val="tx1"/>
                </a:solidFill>
              </a:rPr>
              <a:t>للهيثمي</a:t>
            </a:r>
            <a:r>
              <a:rPr lang="ar-AE" dirty="0" smtClean="0">
                <a:solidFill>
                  <a:schemeClr val="tx1"/>
                </a:solidFill>
              </a:rPr>
              <a:t> (ت 807 هـ).</a:t>
            </a:r>
          </a:p>
          <a:p>
            <a:pPr marL="514350" indent="-514350" algn="just"/>
            <a:endParaRPr lang="ar-AE"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84783"/>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556792"/>
            <a:ext cx="9144000" cy="5301208"/>
          </a:xfrm>
        </p:spPr>
        <p:txBody>
          <a:bodyPr>
            <a:normAutofit fontScale="92500"/>
          </a:bodyPr>
          <a:lstStyle/>
          <a:p>
            <a:pPr algn="just"/>
            <a:r>
              <a:rPr lang="ar-AE" dirty="0" smtClean="0">
                <a:solidFill>
                  <a:schemeClr val="tx1"/>
                </a:solidFill>
              </a:rPr>
              <a:t>خ- موارد الظمآن إلى زوائد ابن حبان، للهيثمي.</a:t>
            </a:r>
          </a:p>
          <a:p>
            <a:pPr algn="just"/>
            <a:r>
              <a:rPr lang="ar-AE" dirty="0" smtClean="0">
                <a:solidFill>
                  <a:schemeClr val="tx1"/>
                </a:solidFill>
              </a:rPr>
              <a:t>د- إتحاف الخيرة المهرة بزوائد المسانيد العشرة للبوصيري (ت 840 هـ).</a:t>
            </a:r>
          </a:p>
          <a:p>
            <a:pPr algn="just"/>
            <a:r>
              <a:rPr lang="ar-AE" dirty="0" smtClean="0">
                <a:solidFill>
                  <a:schemeClr val="tx1"/>
                </a:solidFill>
              </a:rPr>
              <a:t>ذ- مصباح الزجاجة في زوائد ابن ماجه للبوصيري.</a:t>
            </a:r>
          </a:p>
          <a:p>
            <a:pPr algn="just"/>
            <a:r>
              <a:rPr lang="ar-AE" dirty="0" smtClean="0">
                <a:solidFill>
                  <a:schemeClr val="tx1"/>
                </a:solidFill>
              </a:rPr>
              <a:t>ر- فوائد المتقي لزوائد البيهقي، للبوصيري.</a:t>
            </a:r>
          </a:p>
          <a:p>
            <a:pPr algn="just"/>
            <a:r>
              <a:rPr lang="ar-AE" dirty="0" smtClean="0">
                <a:solidFill>
                  <a:schemeClr val="tx1"/>
                </a:solidFill>
              </a:rPr>
              <a:t>ز- المطالب العالية بزوائد المسانيد الثمانية لابن حجر العسقلاني (ت 852 هـ). [جمع فيه الزوائد على الكتب الستة ومسند أحمد، والمسانيد الثمانية هي: 1- مسند الطيالسي. 2- مسند الحميدي. 3- مسند مسدد بن مسرهد. 4- مسند أبي بكر بن أبي شيبة. 5- مسند ابن أبي عمر العدني. 6- مسند أحمد ابن منيع. 7- مسند عبد بن حميد. 8- مسند الحارث بن أبي أسامة].</a:t>
            </a:r>
          </a:p>
          <a:p>
            <a:pPr algn="just"/>
            <a:r>
              <a:rPr lang="ar-AE" dirty="0" smtClean="0">
                <a:solidFill>
                  <a:schemeClr val="tx1"/>
                </a:solidFill>
              </a:rPr>
              <a:t>س- زوائد شعب الإيمان للبيهقي، لجلال الدين السيوطي (ت 911 هـ). </a:t>
            </a:r>
            <a:endParaRPr lang="ar-AE"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556792"/>
            <a:ext cx="9144000" cy="5301208"/>
          </a:xfrm>
        </p:spPr>
        <p:txBody>
          <a:bodyPr/>
          <a:lstStyle/>
          <a:p>
            <a:pPr algn="just"/>
            <a:r>
              <a:rPr lang="ar-AE" b="1" dirty="0" smtClean="0">
                <a:solidFill>
                  <a:schemeClr val="tx1"/>
                </a:solidFill>
              </a:rPr>
              <a:t>11- </a:t>
            </a:r>
            <a:r>
              <a:rPr lang="ar-AE" b="1" dirty="0" err="1" smtClean="0">
                <a:solidFill>
                  <a:schemeClr val="tx1"/>
                </a:solidFill>
              </a:rPr>
              <a:t>المعاجيم</a:t>
            </a:r>
            <a:r>
              <a:rPr lang="ar-AE" b="1" dirty="0" smtClean="0">
                <a:solidFill>
                  <a:schemeClr val="tx1"/>
                </a:solidFill>
              </a:rPr>
              <a:t>: </a:t>
            </a:r>
            <a:r>
              <a:rPr lang="ar-AE" dirty="0" smtClean="0">
                <a:solidFill>
                  <a:schemeClr val="tx1"/>
                </a:solidFill>
              </a:rPr>
              <a:t>والمعجم هو الكتاب الذي تُذكر فيه الأحاديثُ على ترتيب الصحابة أو الشيوخ أو البلدان، وغالبا يكونون مرتبين على حروف الهجاء. مثل:</a:t>
            </a:r>
          </a:p>
          <a:p>
            <a:pPr algn="just"/>
            <a:r>
              <a:rPr lang="ar-AE" dirty="0" smtClean="0">
                <a:solidFill>
                  <a:schemeClr val="tx1"/>
                </a:solidFill>
              </a:rPr>
              <a:t> أ-المعجم الكبير للطبراني. مرتب على أسماء الصحابة. استقصى فيها طرق الحديث.</a:t>
            </a:r>
          </a:p>
          <a:p>
            <a:pPr algn="just"/>
            <a:r>
              <a:rPr lang="ar-AE" dirty="0" smtClean="0">
                <a:solidFill>
                  <a:schemeClr val="tx1"/>
                </a:solidFill>
              </a:rPr>
              <a:t>ب- المعجم الأوسط، له أيضا. لكنه مرتب على أسماء الشيوخ، يروي فيه عن كل شيخ غرائبه.</a:t>
            </a:r>
          </a:p>
          <a:p>
            <a:pPr algn="just"/>
            <a:r>
              <a:rPr lang="ar-AE" dirty="0" smtClean="0">
                <a:solidFill>
                  <a:schemeClr val="tx1"/>
                </a:solidFill>
              </a:rPr>
              <a:t>ت- المعجم الصغير، له أيضا. مرتب على أسماء الشيوخ، يذكر عن كل واحد حديثا واحدا.</a:t>
            </a:r>
            <a:endParaRPr lang="ar-AE"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556792"/>
            <a:ext cx="9144000" cy="5301208"/>
          </a:xfrm>
        </p:spPr>
        <p:txBody>
          <a:bodyPr/>
          <a:lstStyle/>
          <a:p>
            <a:pPr algn="just"/>
            <a:r>
              <a:rPr lang="ar-AE" b="1" dirty="0" smtClean="0">
                <a:solidFill>
                  <a:schemeClr val="tx1"/>
                </a:solidFill>
              </a:rPr>
              <a:t>12- الموضوعات: </a:t>
            </a:r>
            <a:r>
              <a:rPr lang="ar-AE" dirty="0" smtClean="0">
                <a:solidFill>
                  <a:schemeClr val="tx1"/>
                </a:solidFill>
              </a:rPr>
              <a:t>وهي الكتب التي اهتم أصحابها بذكر الأحاديث </a:t>
            </a:r>
            <a:r>
              <a:rPr lang="ar-AE" dirty="0" err="1" smtClean="0">
                <a:solidFill>
                  <a:schemeClr val="tx1"/>
                </a:solidFill>
              </a:rPr>
              <a:t>المفتراة</a:t>
            </a:r>
            <a:r>
              <a:rPr lang="ar-AE" dirty="0" smtClean="0">
                <a:solidFill>
                  <a:schemeClr val="tx1"/>
                </a:solidFill>
              </a:rPr>
              <a:t> على رسول الله صلى الله عليه وسلم حتى يعرفها الباحث عنها، فلا يغْتَرَّ </a:t>
            </a:r>
            <a:r>
              <a:rPr lang="ar-AE" dirty="0" err="1" smtClean="0">
                <a:solidFill>
                  <a:schemeClr val="tx1"/>
                </a:solidFill>
              </a:rPr>
              <a:t>بها</a:t>
            </a:r>
            <a:r>
              <a:rPr lang="ar-AE" dirty="0" smtClean="0">
                <a:solidFill>
                  <a:schemeClr val="tx1"/>
                </a:solidFill>
              </a:rPr>
              <a:t>. مثل:</a:t>
            </a:r>
          </a:p>
          <a:p>
            <a:pPr algn="just"/>
            <a:r>
              <a:rPr lang="ar-AE" dirty="0" smtClean="0">
                <a:solidFill>
                  <a:schemeClr val="tx1"/>
                </a:solidFill>
              </a:rPr>
              <a:t> أ-الموضوعات الكبرى لابن </a:t>
            </a:r>
            <a:r>
              <a:rPr lang="ar-AE" dirty="0" err="1" smtClean="0">
                <a:solidFill>
                  <a:schemeClr val="tx1"/>
                </a:solidFill>
              </a:rPr>
              <a:t>الجوزي</a:t>
            </a:r>
            <a:r>
              <a:rPr lang="ar-AE" dirty="0" smtClean="0">
                <a:solidFill>
                  <a:schemeClr val="tx1"/>
                </a:solidFill>
              </a:rPr>
              <a:t>.</a:t>
            </a:r>
          </a:p>
          <a:p>
            <a:pPr algn="just"/>
            <a:r>
              <a:rPr lang="ar-AE" dirty="0" smtClean="0">
                <a:solidFill>
                  <a:schemeClr val="tx1"/>
                </a:solidFill>
              </a:rPr>
              <a:t>ب- اللآلئ المصنوعة في الأحاديث الموضوعة للسيوطي.</a:t>
            </a:r>
          </a:p>
          <a:p>
            <a:pPr algn="just"/>
            <a:r>
              <a:rPr lang="ar-AE" dirty="0" smtClean="0">
                <a:solidFill>
                  <a:schemeClr val="tx1"/>
                </a:solidFill>
              </a:rPr>
              <a:t>ت- المصنوع في معرفة الحديث الموضوع، للملا علي القاري.</a:t>
            </a:r>
            <a:endParaRPr lang="ar-AE"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556792"/>
            <a:ext cx="9144000" cy="5301208"/>
          </a:xfrm>
        </p:spPr>
        <p:txBody>
          <a:bodyPr/>
          <a:lstStyle/>
          <a:p>
            <a:pPr algn="just"/>
            <a:r>
              <a:rPr lang="ar-AE" b="1" dirty="0" smtClean="0">
                <a:solidFill>
                  <a:schemeClr val="tx1"/>
                </a:solidFill>
              </a:rPr>
              <a:t>13- مُخْتَلِف الحديث: </a:t>
            </a:r>
            <a:r>
              <a:rPr lang="ar-AE" dirty="0" smtClean="0">
                <a:solidFill>
                  <a:schemeClr val="tx1"/>
                </a:solidFill>
              </a:rPr>
              <a:t>وهو علم ألف فيه المحدثون كتبا لرفع دعوى التعارض بين النصوص. مثل:</a:t>
            </a:r>
          </a:p>
          <a:p>
            <a:pPr algn="just"/>
            <a:r>
              <a:rPr lang="ar-AE" dirty="0" smtClean="0">
                <a:solidFill>
                  <a:schemeClr val="tx1"/>
                </a:solidFill>
              </a:rPr>
              <a:t> تأويل مختلف الحديث لابن </a:t>
            </a:r>
            <a:r>
              <a:rPr lang="ar-AE" dirty="0" err="1" smtClean="0">
                <a:solidFill>
                  <a:schemeClr val="tx1"/>
                </a:solidFill>
              </a:rPr>
              <a:t>قتيبة</a:t>
            </a:r>
            <a:r>
              <a:rPr lang="ar-AE" dirty="0" smtClean="0">
                <a:solidFill>
                  <a:schemeClr val="tx1"/>
                </a:solidFill>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556792"/>
            <a:ext cx="9144000" cy="5301208"/>
          </a:xfrm>
        </p:spPr>
        <p:txBody>
          <a:bodyPr/>
          <a:lstStyle/>
          <a:p>
            <a:pPr algn="just"/>
            <a:r>
              <a:rPr lang="ar-AE" b="1" dirty="0" smtClean="0">
                <a:solidFill>
                  <a:schemeClr val="tx1"/>
                </a:solidFill>
              </a:rPr>
              <a:t>14- علم العِلل: </a:t>
            </a:r>
            <a:r>
              <a:rPr lang="ar-AE" dirty="0" smtClean="0">
                <a:solidFill>
                  <a:schemeClr val="tx1"/>
                </a:solidFill>
              </a:rPr>
              <a:t>وهو علم ألف فيه المحدثون كتبا تبين أمورا خفية تؤثِّر في صحة الحديث. مثل:</a:t>
            </a:r>
          </a:p>
          <a:p>
            <a:pPr algn="just"/>
            <a:r>
              <a:rPr lang="ar-AE" dirty="0" smtClean="0">
                <a:solidFill>
                  <a:schemeClr val="tx1"/>
                </a:solidFill>
              </a:rPr>
              <a:t> أ- العلل لعلي بن </a:t>
            </a:r>
            <a:r>
              <a:rPr lang="ar-AE" dirty="0" err="1" smtClean="0">
                <a:solidFill>
                  <a:schemeClr val="tx1"/>
                </a:solidFill>
              </a:rPr>
              <a:t>المديني</a:t>
            </a:r>
            <a:r>
              <a:rPr lang="ar-AE" dirty="0" smtClean="0">
                <a:solidFill>
                  <a:schemeClr val="tx1"/>
                </a:solidFill>
              </a:rPr>
              <a:t>.</a:t>
            </a:r>
          </a:p>
          <a:p>
            <a:pPr algn="just"/>
            <a:r>
              <a:rPr lang="ar-AE" dirty="0" smtClean="0">
                <a:solidFill>
                  <a:schemeClr val="tx1"/>
                </a:solidFill>
              </a:rPr>
              <a:t>ب- العلل ومعرفة الرجال لأحمد بن حنبل.</a:t>
            </a:r>
          </a:p>
          <a:p>
            <a:pPr algn="just"/>
            <a:r>
              <a:rPr lang="ar-AE" b="1" dirty="0" smtClean="0">
                <a:solidFill>
                  <a:schemeClr val="tx1"/>
                </a:solidFill>
              </a:rPr>
              <a:t>ومن صور التعليل:</a:t>
            </a:r>
          </a:p>
          <a:p>
            <a:pPr algn="just"/>
            <a:r>
              <a:rPr lang="ar-AE" dirty="0" smtClean="0">
                <a:solidFill>
                  <a:schemeClr val="tx1"/>
                </a:solidFill>
              </a:rPr>
              <a:t>1- التعليل بعدم السماع.</a:t>
            </a:r>
          </a:p>
          <a:p>
            <a:pPr algn="just"/>
            <a:r>
              <a:rPr lang="ar-AE" dirty="0" smtClean="0">
                <a:solidFill>
                  <a:schemeClr val="tx1"/>
                </a:solidFill>
              </a:rPr>
              <a:t>2- التعليل بالإرسال لما روي موصولا.</a:t>
            </a:r>
          </a:p>
          <a:p>
            <a:pPr algn="just"/>
            <a:r>
              <a:rPr lang="ar-AE" dirty="0" smtClean="0">
                <a:solidFill>
                  <a:schemeClr val="tx1"/>
                </a:solidFill>
              </a:rPr>
              <a:t>3- التعليل بإدخال حديث في حديث.</a:t>
            </a:r>
          </a:p>
          <a:p>
            <a:pPr algn="just"/>
            <a:r>
              <a:rPr lang="ar-AE" dirty="0" smtClean="0">
                <a:solidFill>
                  <a:schemeClr val="tx1"/>
                </a:solidFill>
              </a:rPr>
              <a:t>4- التعليل بالوقف لما روي مرفوعا.</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08719"/>
          </a:xfrm>
        </p:spPr>
        <p:txBody>
          <a:bodyPr/>
          <a:lstStyle/>
          <a:p>
            <a:r>
              <a:rPr lang="ar-AE" b="1" dirty="0" smtClean="0"/>
              <a:t>أولا: الكتابة في عهد النبوة:</a:t>
            </a:r>
            <a:endParaRPr lang="ar-AE" b="1" dirty="0"/>
          </a:p>
        </p:txBody>
      </p:sp>
      <p:sp>
        <p:nvSpPr>
          <p:cNvPr id="3" name="Subtitle 2"/>
          <p:cNvSpPr>
            <a:spLocks noGrp="1"/>
          </p:cNvSpPr>
          <p:nvPr>
            <p:ph type="subTitle" idx="1"/>
          </p:nvPr>
        </p:nvSpPr>
        <p:spPr>
          <a:xfrm>
            <a:off x="0" y="1196752"/>
            <a:ext cx="9144000" cy="5661248"/>
          </a:xfrm>
        </p:spPr>
        <p:txBody>
          <a:bodyPr>
            <a:normAutofit fontScale="85000" lnSpcReduction="20000"/>
          </a:bodyPr>
          <a:lstStyle/>
          <a:p>
            <a:pPr algn="just"/>
            <a:r>
              <a:rPr lang="ar-AE" dirty="0" smtClean="0">
                <a:solidFill>
                  <a:schemeClr val="tx1"/>
                </a:solidFill>
              </a:rPr>
              <a:t>جاءت أحاديث عن رسول الله صلى الله عليه وسلم ظاهرها التعارض، منها ما يمنع كتابة الحديث، ومنها ما يبيح كتابته.</a:t>
            </a:r>
          </a:p>
          <a:p>
            <a:pPr algn="just"/>
            <a:r>
              <a:rPr lang="ar-AE" b="1" dirty="0" smtClean="0">
                <a:solidFill>
                  <a:schemeClr val="tx1"/>
                </a:solidFill>
              </a:rPr>
              <a:t>ويرجع سبب ذلك في رأي العلماء لأسباب:</a:t>
            </a:r>
          </a:p>
          <a:p>
            <a:pPr algn="just"/>
            <a:r>
              <a:rPr lang="ar-AE" dirty="0" smtClean="0">
                <a:solidFill>
                  <a:schemeClr val="tx1"/>
                </a:solidFill>
              </a:rPr>
              <a:t>1- منهم من قال أن ذلك كان خشية اختلاط الحديث بالقرآن الكريم في بداية الأمر، ولما أَمِن الرسول صلى الله عليه وسلم ذلك، أباح للصحابة كتابةَ الحديث، فهو من باب الناسخ والمنسوخ.</a:t>
            </a:r>
          </a:p>
          <a:p>
            <a:pPr algn="just"/>
            <a:r>
              <a:rPr lang="ar-AE" dirty="0" smtClean="0">
                <a:solidFill>
                  <a:schemeClr val="tx1"/>
                </a:solidFill>
              </a:rPr>
              <a:t>2- ومنهم من قال حتى لا يُهمل المسلمون كتاب الله بالانشغال بغيره.</a:t>
            </a:r>
          </a:p>
          <a:p>
            <a:pPr algn="just"/>
            <a:r>
              <a:rPr lang="ar-AE" dirty="0" smtClean="0">
                <a:solidFill>
                  <a:schemeClr val="tx1"/>
                </a:solidFill>
              </a:rPr>
              <a:t>والرأي الراجح أنه مَنْعَ كتابةِ الحديث نُسِخ.</a:t>
            </a:r>
          </a:p>
          <a:p>
            <a:pPr algn="just"/>
            <a:r>
              <a:rPr lang="ar-AE" dirty="0" smtClean="0">
                <a:solidFill>
                  <a:schemeClr val="tx1"/>
                </a:solidFill>
              </a:rPr>
              <a:t>ممن كتب وكانت له صحف:</a:t>
            </a:r>
          </a:p>
          <a:p>
            <a:pPr algn="just"/>
            <a:r>
              <a:rPr lang="ar-AE" dirty="0" smtClean="0">
                <a:solidFill>
                  <a:schemeClr val="tx1"/>
                </a:solidFill>
              </a:rPr>
              <a:t>1- عبدالله بن عمرو بن العاص صاحب الصحيفة الصادقة.</a:t>
            </a:r>
          </a:p>
          <a:p>
            <a:pPr algn="just"/>
            <a:r>
              <a:rPr lang="ar-AE" dirty="0" smtClean="0">
                <a:solidFill>
                  <a:schemeClr val="tx1"/>
                </a:solidFill>
              </a:rPr>
              <a:t>2- علي بن أبي طالب، كانت عنده صحيفة في الدِّماء.</a:t>
            </a:r>
          </a:p>
          <a:p>
            <a:pPr algn="just"/>
            <a:r>
              <a:rPr lang="ar-AE" dirty="0" smtClean="0">
                <a:solidFill>
                  <a:schemeClr val="tx1"/>
                </a:solidFill>
              </a:rPr>
              <a:t>3- أبو شاه، كانت عنده صحيفة فيها خطبة الرسول صلى الله عليه وسلم.</a:t>
            </a:r>
          </a:p>
          <a:p>
            <a:pPr algn="just"/>
            <a:r>
              <a:rPr lang="ar-AE" dirty="0" smtClean="0">
                <a:solidFill>
                  <a:schemeClr val="tx1"/>
                </a:solidFill>
              </a:rPr>
              <a:t>4- همام بن منبه عن أبي هريرة، صاحب الصحيفة الصحيحة.</a:t>
            </a:r>
          </a:p>
          <a:p>
            <a:pPr algn="just"/>
            <a:r>
              <a:rPr lang="ar-AE" dirty="0" smtClean="0">
                <a:solidFill>
                  <a:schemeClr val="tx1"/>
                </a:solidFill>
              </a:rPr>
              <a:t>وغيرهم.</a:t>
            </a:r>
            <a:endParaRPr lang="ar-AE"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556792"/>
            <a:ext cx="9144000" cy="5301208"/>
          </a:xfrm>
        </p:spPr>
        <p:txBody>
          <a:bodyPr/>
          <a:lstStyle/>
          <a:p>
            <a:pPr algn="just"/>
            <a:r>
              <a:rPr lang="ar-AE" b="1" dirty="0" smtClean="0">
                <a:solidFill>
                  <a:schemeClr val="tx1"/>
                </a:solidFill>
              </a:rPr>
              <a:t>15- علم غريب الحديث: </a:t>
            </a:r>
            <a:r>
              <a:rPr lang="ar-AE" dirty="0" smtClean="0">
                <a:solidFill>
                  <a:schemeClr val="tx1"/>
                </a:solidFill>
              </a:rPr>
              <a:t>وهو علم ألف فيه المحدثون كتبا تهتم بتوضيح الكلمات الغامضة في الأحاديث. مثل:</a:t>
            </a:r>
          </a:p>
          <a:p>
            <a:pPr algn="just"/>
            <a:r>
              <a:rPr lang="ar-AE" dirty="0" smtClean="0">
                <a:solidFill>
                  <a:schemeClr val="tx1"/>
                </a:solidFill>
              </a:rPr>
              <a:t> أ- غريب الحديث لابن </a:t>
            </a:r>
            <a:r>
              <a:rPr lang="ar-AE" dirty="0" err="1" smtClean="0">
                <a:solidFill>
                  <a:schemeClr val="tx1"/>
                </a:solidFill>
              </a:rPr>
              <a:t>قتيبة</a:t>
            </a:r>
            <a:r>
              <a:rPr lang="ar-AE" dirty="0" smtClean="0">
                <a:solidFill>
                  <a:schemeClr val="tx1"/>
                </a:solidFill>
              </a:rPr>
              <a:t>.</a:t>
            </a:r>
          </a:p>
          <a:p>
            <a:pPr algn="just"/>
            <a:r>
              <a:rPr lang="ar-AE" dirty="0" smtClean="0">
                <a:solidFill>
                  <a:schemeClr val="tx1"/>
                </a:solidFill>
              </a:rPr>
              <a:t>ب- الفائق في غريب الحديث والأثر </a:t>
            </a:r>
            <a:r>
              <a:rPr lang="ar-AE" dirty="0" err="1" smtClean="0">
                <a:solidFill>
                  <a:schemeClr val="tx1"/>
                </a:solidFill>
              </a:rPr>
              <a:t>للزمخشري</a:t>
            </a:r>
            <a:r>
              <a:rPr lang="ar-AE" dirty="0" smtClean="0">
                <a:solidFill>
                  <a:schemeClr val="tx1"/>
                </a:solidFill>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556792"/>
            <a:ext cx="9144000" cy="5301208"/>
          </a:xfrm>
        </p:spPr>
        <p:txBody>
          <a:bodyPr/>
          <a:lstStyle/>
          <a:p>
            <a:pPr algn="just"/>
            <a:r>
              <a:rPr lang="ar-AE" b="1" dirty="0" smtClean="0">
                <a:solidFill>
                  <a:schemeClr val="tx1"/>
                </a:solidFill>
              </a:rPr>
              <a:t>16- المراسيل: </a:t>
            </a:r>
            <a:r>
              <a:rPr lang="ar-AE" dirty="0" smtClean="0">
                <a:solidFill>
                  <a:schemeClr val="tx1"/>
                </a:solidFill>
              </a:rPr>
              <a:t>وهو علم ألف فيه المحدثون كتبا تهتم ببيان الأحاديث غير المتصلة. مثل:</a:t>
            </a:r>
          </a:p>
          <a:p>
            <a:pPr algn="just"/>
            <a:r>
              <a:rPr lang="ar-AE" dirty="0" smtClean="0">
                <a:solidFill>
                  <a:schemeClr val="tx1"/>
                </a:solidFill>
              </a:rPr>
              <a:t> المراسيل لأبي داود.</a:t>
            </a:r>
          </a:p>
          <a:p>
            <a:pPr algn="just"/>
            <a:r>
              <a:rPr lang="ar-AE" dirty="0" smtClean="0">
                <a:solidFill>
                  <a:schemeClr val="tx1"/>
                </a:solidFill>
              </a:rPr>
              <a:t>كما اهتموا ببيان الأسانيد غير المتصلة كما في:</a:t>
            </a:r>
          </a:p>
          <a:p>
            <a:pPr marL="514350" indent="-514350" algn="just">
              <a:buAutoNum type="arabic1Minus"/>
            </a:pPr>
            <a:r>
              <a:rPr lang="ar-AE" dirty="0" smtClean="0">
                <a:solidFill>
                  <a:schemeClr val="tx1"/>
                </a:solidFill>
              </a:rPr>
              <a:t>المراسيل لابن أبي حاتم الرازي.</a:t>
            </a:r>
          </a:p>
          <a:p>
            <a:pPr marL="514350" indent="-514350" algn="just">
              <a:buAutoNum type="arabic1Minus"/>
            </a:pPr>
            <a:r>
              <a:rPr lang="ar-AE" dirty="0" smtClean="0">
                <a:solidFill>
                  <a:schemeClr val="tx1"/>
                </a:solidFill>
              </a:rPr>
              <a:t>جامع التحصيل في أحكام المراسيل </a:t>
            </a:r>
            <a:r>
              <a:rPr lang="ar-AE" dirty="0" err="1" smtClean="0">
                <a:solidFill>
                  <a:schemeClr val="tx1"/>
                </a:solidFill>
              </a:rPr>
              <a:t>للعلائي</a:t>
            </a:r>
            <a:r>
              <a:rPr lang="ar-AE" dirty="0" smtClean="0">
                <a:solidFill>
                  <a:schemeClr val="tx1"/>
                </a:solidFill>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412776"/>
            <a:ext cx="9144000" cy="5445224"/>
          </a:xfrm>
        </p:spPr>
        <p:txBody>
          <a:bodyPr>
            <a:normAutofit lnSpcReduction="10000"/>
          </a:bodyPr>
          <a:lstStyle/>
          <a:p>
            <a:pPr algn="just"/>
            <a:r>
              <a:rPr lang="ar-AE" b="1" dirty="0" smtClean="0">
                <a:solidFill>
                  <a:schemeClr val="tx1"/>
                </a:solidFill>
              </a:rPr>
              <a:t>17- </a:t>
            </a:r>
            <a:r>
              <a:rPr lang="ar-AE" b="1" dirty="0" smtClean="0">
                <a:solidFill>
                  <a:schemeClr val="tx1"/>
                </a:solidFill>
              </a:rPr>
              <a:t>موضوعات خاصة:</a:t>
            </a:r>
          </a:p>
          <a:p>
            <a:pPr marL="514350" indent="-514350" algn="just">
              <a:buAutoNum type="arabic1Minus"/>
            </a:pPr>
            <a:r>
              <a:rPr lang="ar-AE" b="1" dirty="0" smtClean="0">
                <a:solidFill>
                  <a:schemeClr val="tx1"/>
                </a:solidFill>
              </a:rPr>
              <a:t>كتب العقائد: </a:t>
            </a:r>
            <a:r>
              <a:rPr lang="ar-AE" dirty="0" smtClean="0">
                <a:solidFill>
                  <a:schemeClr val="tx1"/>
                </a:solidFill>
              </a:rPr>
              <a:t>مثل:</a:t>
            </a:r>
          </a:p>
          <a:p>
            <a:pPr marL="514350" indent="-514350" algn="just"/>
            <a:r>
              <a:rPr lang="ar-AE" dirty="0">
                <a:solidFill>
                  <a:schemeClr val="tx1"/>
                </a:solidFill>
              </a:rPr>
              <a:t> </a:t>
            </a:r>
            <a:r>
              <a:rPr lang="ar-AE" dirty="0" smtClean="0">
                <a:solidFill>
                  <a:schemeClr val="tx1"/>
                </a:solidFill>
              </a:rPr>
              <a:t>1- كتاب السنة لأحمد بن حنبل (ت 241 هـ). 2- كتاب السنة لابن أبي عاصم (ت 287 هـ). 3- كتاب الإيمان لابن منده. 4- كتاب الإبانة عن شريعة الفرقة الناجية... للعكبري (ت 387 هـ). 5- شرح أصول اعتقاد أهل السنة والجماعة للألكائي (ت 418 هـ). 6- الشريعة للآجري (ت 360 هـ). 7- الاعتقاد. 8- الأسماء والصفات. 9- البعث والنشور، جميعها للبيهقي (ت 458 هـ).</a:t>
            </a:r>
          </a:p>
          <a:p>
            <a:pPr marL="514350" indent="-514350" algn="just"/>
            <a:r>
              <a:rPr lang="ar-AE" b="1" dirty="0" smtClean="0">
                <a:solidFill>
                  <a:schemeClr val="tx1"/>
                </a:solidFill>
              </a:rPr>
              <a:t>ب- كتب علوم القرآن: </a:t>
            </a:r>
            <a:r>
              <a:rPr lang="ar-AE" dirty="0" smtClean="0">
                <a:solidFill>
                  <a:schemeClr val="tx1"/>
                </a:solidFill>
              </a:rPr>
              <a:t>مثل:</a:t>
            </a:r>
          </a:p>
          <a:p>
            <a:pPr marL="514350" indent="-514350" algn="just"/>
            <a:r>
              <a:rPr lang="ar-AE" dirty="0">
                <a:solidFill>
                  <a:schemeClr val="tx1"/>
                </a:solidFill>
              </a:rPr>
              <a:t> </a:t>
            </a:r>
            <a:r>
              <a:rPr lang="ar-AE" dirty="0" smtClean="0">
                <a:solidFill>
                  <a:schemeClr val="tx1"/>
                </a:solidFill>
              </a:rPr>
              <a:t>1- المصاحف لابن أبي داود (ت 316 هـ). 2- أسباب النزول للواحدي (ت 468 هـ). 3- فضائل القرآن للفريابي (ت 301 هـ).</a:t>
            </a:r>
            <a:endParaRPr lang="ar-AE"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412776"/>
            <a:ext cx="9144000" cy="5445224"/>
          </a:xfrm>
        </p:spPr>
        <p:txBody>
          <a:bodyPr>
            <a:normAutofit fontScale="85000" lnSpcReduction="10000"/>
          </a:bodyPr>
          <a:lstStyle/>
          <a:p>
            <a:pPr algn="just"/>
            <a:r>
              <a:rPr lang="ar-AE" b="1" dirty="0" smtClean="0">
                <a:solidFill>
                  <a:schemeClr val="tx1"/>
                </a:solidFill>
              </a:rPr>
              <a:t>18- كتب الأطراف:</a:t>
            </a:r>
          </a:p>
          <a:p>
            <a:pPr algn="just"/>
            <a:r>
              <a:rPr lang="ar-SA" dirty="0" smtClean="0">
                <a:solidFill>
                  <a:schemeClr val="tx1"/>
                </a:solidFill>
              </a:rPr>
              <a:t>وهي التي يُقْتَصَرُ فيها على ذِكْرِ طَرَفِ الحديثِ الدَّالِّ على بَقِيَّتِهِ مع الجَمْعِ لأسانيدِه إمّا على سَبيلِ الاسْتِيعابِ أو على جِهَةِ </a:t>
            </a:r>
            <a:r>
              <a:rPr lang="ar-SA" dirty="0" err="1" smtClean="0">
                <a:solidFill>
                  <a:schemeClr val="tx1"/>
                </a:solidFill>
              </a:rPr>
              <a:t>التَّقَيُّدِ</a:t>
            </a:r>
            <a:r>
              <a:rPr lang="ar-SA" dirty="0" smtClean="0">
                <a:solidFill>
                  <a:schemeClr val="tx1"/>
                </a:solidFill>
              </a:rPr>
              <a:t> بِكُتُبٍ </a:t>
            </a:r>
            <a:r>
              <a:rPr lang="ar-SA" dirty="0" smtClean="0">
                <a:solidFill>
                  <a:schemeClr val="tx1"/>
                </a:solidFill>
              </a:rPr>
              <a:t>مَخْصوصَةٍ</a:t>
            </a:r>
            <a:r>
              <a:rPr lang="ar-AE" dirty="0" smtClean="0">
                <a:solidFill>
                  <a:schemeClr val="tx1"/>
                </a:solidFill>
              </a:rPr>
              <a:t>.</a:t>
            </a:r>
          </a:p>
          <a:p>
            <a:pPr algn="just"/>
            <a:r>
              <a:rPr lang="ar-AE" dirty="0" smtClean="0">
                <a:solidFill>
                  <a:schemeClr val="tx1"/>
                </a:solidFill>
              </a:rPr>
              <a:t>و</a:t>
            </a:r>
            <a:r>
              <a:rPr lang="ar-AE" dirty="0" smtClean="0">
                <a:solidFill>
                  <a:schemeClr val="tx1"/>
                </a:solidFill>
              </a:rPr>
              <a:t>قد ألَّف علماءُ الحديث كتبا كثيرة في الأطراف، منها:</a:t>
            </a:r>
          </a:p>
          <a:p>
            <a:pPr algn="just"/>
            <a:r>
              <a:rPr lang="ar-AE" dirty="0" smtClean="0">
                <a:solidFill>
                  <a:schemeClr val="tx1"/>
                </a:solidFill>
              </a:rPr>
              <a:t>أطراف الصحيحين لأبي مسعود الدمشقي.</a:t>
            </a:r>
          </a:p>
          <a:p>
            <a:pPr algn="just"/>
            <a:r>
              <a:rPr lang="ar-AE" dirty="0" smtClean="0">
                <a:solidFill>
                  <a:schemeClr val="tx1"/>
                </a:solidFill>
              </a:rPr>
              <a:t>وأطراف الصحيحين لِخَلَف </a:t>
            </a:r>
            <a:r>
              <a:rPr lang="ar-AE" dirty="0" err="1" smtClean="0">
                <a:solidFill>
                  <a:schemeClr val="tx1"/>
                </a:solidFill>
              </a:rPr>
              <a:t>الواسطي</a:t>
            </a:r>
            <a:r>
              <a:rPr lang="ar-AE" dirty="0" smtClean="0">
                <a:solidFill>
                  <a:schemeClr val="tx1"/>
                </a:solidFill>
              </a:rPr>
              <a:t>. </a:t>
            </a:r>
          </a:p>
          <a:p>
            <a:pPr algn="just"/>
            <a:r>
              <a:rPr lang="ar-AE" dirty="0" smtClean="0">
                <a:solidFill>
                  <a:schemeClr val="tx1"/>
                </a:solidFill>
              </a:rPr>
              <a:t>وتُحفة الأشراف بمعرفة الأطراف للمِزِّي، أبي الحجاج يوسف (ت 742هـ).</a:t>
            </a:r>
          </a:p>
          <a:p>
            <a:pPr algn="just"/>
            <a:r>
              <a:rPr lang="ar-AE" dirty="0" smtClean="0">
                <a:solidFill>
                  <a:schemeClr val="tx1"/>
                </a:solidFill>
              </a:rPr>
              <a:t>وقد </a:t>
            </a:r>
            <a:r>
              <a:rPr lang="ar-SA" dirty="0" smtClean="0">
                <a:solidFill>
                  <a:schemeClr val="tx1"/>
                </a:solidFill>
              </a:rPr>
              <a:t>ألَّفَ</a:t>
            </a:r>
            <a:r>
              <a:rPr lang="ar-AE" smtClean="0">
                <a:solidFill>
                  <a:schemeClr val="tx1"/>
                </a:solidFill>
              </a:rPr>
              <a:t> المزي</a:t>
            </a:r>
            <a:r>
              <a:rPr lang="ar-SA" smtClean="0">
                <a:solidFill>
                  <a:schemeClr val="tx1"/>
                </a:solidFill>
              </a:rPr>
              <a:t> </a:t>
            </a:r>
            <a:r>
              <a:rPr lang="ar-SA" dirty="0" smtClean="0">
                <a:solidFill>
                  <a:schemeClr val="tx1"/>
                </a:solidFill>
              </a:rPr>
              <a:t>مُصَنَّفَهُ هذا على الكُتبِ الستةِ - الصحيحان والسنن الأربعة - والسنن الكبرى للنسائي، وعمل اليوم والليلة، وكتاب فضائل علي – له أيضا – وكتاب المَرَاسِيل لأبي داود، وكتاب العِلَلِ الصَّغِيرِ للترمذي، وكتاب الشَّمَائِلِ – له أيضا -.</a:t>
            </a:r>
            <a:endParaRPr lang="en-US" dirty="0" smtClean="0">
              <a:solidFill>
                <a:schemeClr val="tx1"/>
              </a:solidFill>
            </a:endParaRPr>
          </a:p>
          <a:p>
            <a:pPr algn="just"/>
            <a:r>
              <a:rPr lang="ar-SA" dirty="0" smtClean="0">
                <a:solidFill>
                  <a:schemeClr val="tx1"/>
                </a:solidFill>
              </a:rPr>
              <a:t>والهَدَفُ من تأليفِه هو جَمْعُ الطُّرُقِ المُخْتَلِفَةِ للحديثِ المَرْوِيِّ عن صحابيٍّ مُعَيَّنٍ في مكانٍ واحدٍ مما يُؤَدِّي إلى الانْتِفَاعِ </a:t>
            </a:r>
            <a:r>
              <a:rPr lang="ar-SA" dirty="0" err="1" smtClean="0">
                <a:solidFill>
                  <a:schemeClr val="tx1"/>
                </a:solidFill>
              </a:rPr>
              <a:t>به</a:t>
            </a:r>
            <a:r>
              <a:rPr lang="ar-SA" dirty="0" smtClean="0">
                <a:solidFill>
                  <a:schemeClr val="tx1"/>
                </a:solidFill>
              </a:rPr>
              <a:t>.</a:t>
            </a:r>
            <a:endParaRPr lang="en-US"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412776"/>
            <a:ext cx="9144000" cy="5445224"/>
          </a:xfrm>
        </p:spPr>
        <p:txBody>
          <a:bodyPr>
            <a:normAutofit fontScale="85000" lnSpcReduction="20000"/>
          </a:bodyPr>
          <a:lstStyle/>
          <a:p>
            <a:pPr algn="just"/>
            <a:r>
              <a:rPr lang="ar-AE" b="1" dirty="0" smtClean="0">
                <a:solidFill>
                  <a:schemeClr val="tx1"/>
                </a:solidFill>
              </a:rPr>
              <a:t>منهج المزي في التحفة:</a:t>
            </a:r>
          </a:p>
          <a:p>
            <a:pPr lvl="0" algn="just"/>
            <a:r>
              <a:rPr lang="ar-AE" dirty="0" smtClean="0">
                <a:solidFill>
                  <a:schemeClr val="tx1"/>
                </a:solidFill>
              </a:rPr>
              <a:t>- </a:t>
            </a:r>
            <a:r>
              <a:rPr lang="ar-SA" dirty="0" smtClean="0">
                <a:solidFill>
                  <a:schemeClr val="tx1"/>
                </a:solidFill>
              </a:rPr>
              <a:t>رَتَّبَ </a:t>
            </a:r>
            <a:r>
              <a:rPr lang="ar-SA" dirty="0" smtClean="0">
                <a:solidFill>
                  <a:schemeClr val="tx1"/>
                </a:solidFill>
              </a:rPr>
              <a:t>الكتابَ على أسماءِ الصحابةِ مُرَتَّبين على حُروفِ المُعجمِ، مُخْتَتِما بالنساء.</a:t>
            </a:r>
            <a:endParaRPr lang="en-US" dirty="0" smtClean="0">
              <a:solidFill>
                <a:schemeClr val="tx1"/>
              </a:solidFill>
            </a:endParaRPr>
          </a:p>
          <a:p>
            <a:pPr lvl="0" algn="just"/>
            <a:r>
              <a:rPr lang="ar-AE" dirty="0" smtClean="0">
                <a:solidFill>
                  <a:schemeClr val="tx1"/>
                </a:solidFill>
              </a:rPr>
              <a:t>- </a:t>
            </a:r>
            <a:r>
              <a:rPr lang="ar-SA" dirty="0" smtClean="0">
                <a:solidFill>
                  <a:schemeClr val="tx1"/>
                </a:solidFill>
              </a:rPr>
              <a:t>ذَكَرَ </a:t>
            </a:r>
            <a:r>
              <a:rPr lang="ar-SA" dirty="0" smtClean="0">
                <a:solidFill>
                  <a:schemeClr val="tx1"/>
                </a:solidFill>
              </a:rPr>
              <a:t>اسمَ الصحابي، وأوْرَدَ له </a:t>
            </a:r>
            <a:r>
              <a:rPr lang="ar-SA" dirty="0" err="1" smtClean="0">
                <a:solidFill>
                  <a:schemeClr val="tx1"/>
                </a:solidFill>
              </a:rPr>
              <a:t>مَرْوِيَاتِه</a:t>
            </a:r>
            <a:r>
              <a:rPr lang="ar-SA" dirty="0" smtClean="0">
                <a:solidFill>
                  <a:schemeClr val="tx1"/>
                </a:solidFill>
              </a:rPr>
              <a:t> من الكُتبِ المذكورةِ آنِفا إن لم يكن من المُكْثِرين.</a:t>
            </a:r>
            <a:endParaRPr lang="en-US" dirty="0" smtClean="0">
              <a:solidFill>
                <a:schemeClr val="tx1"/>
              </a:solidFill>
            </a:endParaRPr>
          </a:p>
          <a:p>
            <a:pPr lvl="0" algn="just"/>
            <a:r>
              <a:rPr lang="ar-AE" dirty="0" smtClean="0">
                <a:solidFill>
                  <a:schemeClr val="tx1"/>
                </a:solidFill>
              </a:rPr>
              <a:t>- </a:t>
            </a:r>
            <a:r>
              <a:rPr lang="ar-SA" dirty="0" smtClean="0">
                <a:solidFill>
                  <a:schemeClr val="tx1"/>
                </a:solidFill>
              </a:rPr>
              <a:t>إن </a:t>
            </a:r>
            <a:r>
              <a:rPr lang="ar-SA" dirty="0" smtClean="0">
                <a:solidFill>
                  <a:schemeClr val="tx1"/>
                </a:solidFill>
              </a:rPr>
              <a:t>كان من المُكْثِرين، احْتاجَ إلى تَحْدِيدِ الرُّواةِ عنه مع تَرْتِيبِ أسمائِهم على حُروفِ المُعْجَمِ، وعِدَّتُهُم تَرْتَبِطُ بِمَدَى قِلَّةِ الأحاديثِ المَرْوِيَةِ عنه وكَثْرَتِها.</a:t>
            </a:r>
            <a:endParaRPr lang="en-US" dirty="0" smtClean="0">
              <a:solidFill>
                <a:schemeClr val="tx1"/>
              </a:solidFill>
            </a:endParaRPr>
          </a:p>
          <a:p>
            <a:pPr lvl="0" algn="just"/>
            <a:r>
              <a:rPr lang="ar-AE" dirty="0" smtClean="0">
                <a:solidFill>
                  <a:schemeClr val="tx1"/>
                </a:solidFill>
              </a:rPr>
              <a:t>- </a:t>
            </a:r>
            <a:r>
              <a:rPr lang="ar-SA" dirty="0" smtClean="0">
                <a:solidFill>
                  <a:schemeClr val="tx1"/>
                </a:solidFill>
              </a:rPr>
              <a:t>فإنْ </a:t>
            </a:r>
            <a:r>
              <a:rPr lang="ar-SA" dirty="0" smtClean="0">
                <a:solidFill>
                  <a:schemeClr val="tx1"/>
                </a:solidFill>
              </a:rPr>
              <a:t>كان الراوي عنه من المُكْثِرِينَ لِلرِّوايَةِ عنه في الكُتُبِ المَذْكُورَةِ، احْتاجَ إلى تَحْدِيدِ الرواةِ عن هذا الأخيرِ من أجْلِ تَيْسِيرِ عَمَلِيَّةِ البحثِ عن الحديثِ، مُرَتِّبا أسماءَهم على حُروفِ المعجمِ.</a:t>
            </a:r>
            <a:endParaRPr lang="en-US" dirty="0" smtClean="0">
              <a:solidFill>
                <a:schemeClr val="tx1"/>
              </a:solidFill>
            </a:endParaRPr>
          </a:p>
          <a:p>
            <a:pPr lvl="0" algn="just">
              <a:buFontTx/>
              <a:buChar char="-"/>
            </a:pPr>
            <a:r>
              <a:rPr lang="ar-SA" dirty="0" smtClean="0">
                <a:solidFill>
                  <a:schemeClr val="tx1"/>
                </a:solidFill>
              </a:rPr>
              <a:t>ترتيبُ </a:t>
            </a:r>
            <a:r>
              <a:rPr lang="ar-SA" dirty="0" smtClean="0">
                <a:solidFill>
                  <a:schemeClr val="tx1"/>
                </a:solidFill>
              </a:rPr>
              <a:t>الرواياتِ عنده قائمٌ على عَدَدِ مَن أخرجَها. لذا، فالحديثُ الذي رواه الستةُ يُقَدِّمُه على ما رواه الخَمْسَةُ، وهكذا</a:t>
            </a:r>
            <a:r>
              <a:rPr lang="ar-SA" dirty="0" smtClean="0">
                <a:solidFill>
                  <a:schemeClr val="tx1"/>
                </a:solidFill>
              </a:rPr>
              <a:t>.</a:t>
            </a:r>
            <a:endParaRPr lang="ar-AE" dirty="0" smtClean="0">
              <a:solidFill>
                <a:schemeClr val="tx1"/>
              </a:solidFill>
            </a:endParaRPr>
          </a:p>
          <a:p>
            <a:pPr lvl="0" algn="just"/>
            <a:r>
              <a:rPr lang="ar-AE" dirty="0" smtClean="0">
                <a:solidFill>
                  <a:schemeClr val="tx1"/>
                </a:solidFill>
              </a:rPr>
              <a:t>- </a:t>
            </a:r>
            <a:r>
              <a:rPr lang="ar-SA" dirty="0" smtClean="0">
                <a:solidFill>
                  <a:schemeClr val="tx1"/>
                </a:solidFill>
              </a:rPr>
              <a:t>إذا </a:t>
            </a:r>
            <a:r>
              <a:rPr lang="ar-SA" dirty="0" smtClean="0">
                <a:solidFill>
                  <a:schemeClr val="tx1"/>
                </a:solidFill>
              </a:rPr>
              <a:t>تَكَرَّرَ الحديثُ في أكثرَ من مَكانٍ في كتابِه، فإنه يَذْكُرُه في جَميع الأماكن.</a:t>
            </a:r>
            <a:endParaRPr lang="en-US" dirty="0" smtClean="0">
              <a:solidFill>
                <a:schemeClr val="tx1"/>
              </a:solidFill>
            </a:endParaRPr>
          </a:p>
          <a:p>
            <a:pPr lvl="0" algn="just"/>
            <a:r>
              <a:rPr lang="ar-AE" dirty="0" smtClean="0">
                <a:solidFill>
                  <a:schemeClr val="tx1"/>
                </a:solidFill>
              </a:rPr>
              <a:t>- </a:t>
            </a:r>
            <a:r>
              <a:rPr lang="ar-SA" dirty="0" smtClean="0">
                <a:solidFill>
                  <a:schemeClr val="tx1"/>
                </a:solidFill>
              </a:rPr>
              <a:t>إذا </a:t>
            </a:r>
            <a:r>
              <a:rPr lang="ar-SA" dirty="0" smtClean="0">
                <a:solidFill>
                  <a:schemeClr val="tx1"/>
                </a:solidFill>
              </a:rPr>
              <a:t>تَعَدَّدَتِ الطُّرُقُ واجْتَمَعَتْ في راوٍ، فإنه يَذْكُرُها إلى الراوي المُشْتَرَكِ.</a:t>
            </a:r>
            <a:endParaRPr lang="en-US" dirty="0" smtClean="0">
              <a:solidFill>
                <a:schemeClr val="tx1"/>
              </a:solidFill>
            </a:endParaRPr>
          </a:p>
          <a:p>
            <a:pPr lvl="0" algn="just">
              <a:buFontTx/>
              <a:buChar char="-"/>
            </a:pPr>
            <a:endParaRPr lang="en-US" dirty="0" smtClean="0">
              <a:solidFill>
                <a:schemeClr val="tx1"/>
              </a:solidFill>
            </a:endParaRPr>
          </a:p>
          <a:p>
            <a:pPr algn="just"/>
            <a:endParaRPr lang="en-US"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84783"/>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556792"/>
            <a:ext cx="9144000" cy="5301208"/>
          </a:xfrm>
        </p:spPr>
        <p:txBody>
          <a:bodyPr/>
          <a:lstStyle/>
          <a:p>
            <a:pPr algn="just"/>
            <a:r>
              <a:rPr lang="ar-AE" b="1" dirty="0" smtClean="0">
                <a:solidFill>
                  <a:schemeClr val="tx1"/>
                </a:solidFill>
              </a:rPr>
              <a:t>ت- كتب السيرة ودلائل النبوة: </a:t>
            </a:r>
            <a:r>
              <a:rPr lang="ar-AE" dirty="0" smtClean="0">
                <a:solidFill>
                  <a:schemeClr val="tx1"/>
                </a:solidFill>
              </a:rPr>
              <a:t>مثل:</a:t>
            </a:r>
          </a:p>
          <a:p>
            <a:pPr algn="just"/>
            <a:r>
              <a:rPr lang="ar-AE" dirty="0">
                <a:solidFill>
                  <a:schemeClr val="tx1"/>
                </a:solidFill>
              </a:rPr>
              <a:t> </a:t>
            </a:r>
            <a:r>
              <a:rPr lang="ar-AE" dirty="0" smtClean="0">
                <a:solidFill>
                  <a:schemeClr val="tx1"/>
                </a:solidFill>
              </a:rPr>
              <a:t> 1- السيرة النبوية لابن إسحاق (ت 151 هـ). 2- الطبقات الكبرى لابن سعد (ت 230 هـ). 3- الشمائل للترمذي (ت 279 هـ). 4- دلائل النبوة لأبي نعيم الأصبهاني (ت 430 هـ). 5- دلائل النبوة للبيهقي (ت 458 هـ).</a:t>
            </a:r>
          </a:p>
          <a:p>
            <a:pPr algn="just"/>
            <a:r>
              <a:rPr lang="ar-AE" b="1" dirty="0" smtClean="0">
                <a:solidFill>
                  <a:schemeClr val="tx1"/>
                </a:solidFill>
              </a:rPr>
              <a:t>ث- كتب الفضائل: </a:t>
            </a:r>
            <a:r>
              <a:rPr lang="ar-AE" dirty="0" smtClean="0">
                <a:solidFill>
                  <a:schemeClr val="tx1"/>
                </a:solidFill>
              </a:rPr>
              <a:t>مثل:</a:t>
            </a:r>
          </a:p>
          <a:p>
            <a:pPr algn="just"/>
            <a:r>
              <a:rPr lang="ar-AE" dirty="0" smtClean="0">
                <a:solidFill>
                  <a:schemeClr val="tx1"/>
                </a:solidFill>
              </a:rPr>
              <a:t>فضائل الصحابة لأحمد بن حنبل (ت 241 هـ).</a:t>
            </a:r>
          </a:p>
          <a:p>
            <a:pPr algn="just"/>
            <a:endParaRPr lang="ar-AE"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556791"/>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484784"/>
            <a:ext cx="9144000" cy="5373216"/>
          </a:xfrm>
        </p:spPr>
        <p:txBody>
          <a:bodyPr/>
          <a:lstStyle/>
          <a:p>
            <a:pPr algn="just"/>
            <a:r>
              <a:rPr lang="ar-AE" b="1" dirty="0" smtClean="0">
                <a:solidFill>
                  <a:schemeClr val="tx1"/>
                </a:solidFill>
              </a:rPr>
              <a:t>ج- كتب في موضوعات متفرقة: </a:t>
            </a:r>
            <a:r>
              <a:rPr lang="ar-AE" dirty="0" smtClean="0">
                <a:solidFill>
                  <a:schemeClr val="tx1"/>
                </a:solidFill>
              </a:rPr>
              <a:t>مثل:</a:t>
            </a:r>
          </a:p>
          <a:p>
            <a:pPr algn="just"/>
            <a:r>
              <a:rPr lang="ar-AE" dirty="0" smtClean="0">
                <a:solidFill>
                  <a:schemeClr val="tx1"/>
                </a:solidFill>
              </a:rPr>
              <a:t>1- كتب ابن أبي الدنيا في الآداب والأخلاق (ت 281 هـ).</a:t>
            </a:r>
          </a:p>
          <a:p>
            <a:pPr algn="just"/>
            <a:r>
              <a:rPr lang="ar-AE" dirty="0" smtClean="0">
                <a:solidFill>
                  <a:schemeClr val="tx1"/>
                </a:solidFill>
              </a:rPr>
              <a:t>2- كتاب الدعاء للطبراني (ت 360 هـ).</a:t>
            </a:r>
          </a:p>
          <a:p>
            <a:pPr algn="just"/>
            <a:r>
              <a:rPr lang="ar-AE" smtClean="0">
                <a:solidFill>
                  <a:schemeClr val="tx1"/>
                </a:solidFill>
              </a:rPr>
              <a:t>3- كتاب </a:t>
            </a:r>
            <a:r>
              <a:rPr lang="ar-AE" dirty="0" smtClean="0">
                <a:solidFill>
                  <a:schemeClr val="tx1"/>
                </a:solidFill>
              </a:rPr>
              <a:t>الفتن والملاحم لنعيم بن حماد المروزي (ت 328 هـ).</a:t>
            </a:r>
          </a:p>
          <a:p>
            <a:pPr algn="just"/>
            <a:r>
              <a:rPr lang="ar-AE" b="1" dirty="0" smtClean="0">
                <a:solidFill>
                  <a:schemeClr val="tx1"/>
                </a:solidFill>
              </a:rPr>
              <a:t>ح- الأجزاء الحديثية: </a:t>
            </a:r>
            <a:r>
              <a:rPr lang="ar-AE" dirty="0" smtClean="0">
                <a:solidFill>
                  <a:schemeClr val="tx1"/>
                </a:solidFill>
              </a:rPr>
              <a:t>مثل:</a:t>
            </a:r>
          </a:p>
          <a:p>
            <a:pPr algn="just"/>
            <a:r>
              <a:rPr lang="ar-AE" dirty="0" smtClean="0">
                <a:solidFill>
                  <a:schemeClr val="tx1"/>
                </a:solidFill>
              </a:rPr>
              <a:t>جزء القراءة خلف الإمام للبخاري (ت 256 هـ).</a:t>
            </a:r>
          </a:p>
          <a:p>
            <a:pPr algn="just"/>
            <a:r>
              <a:rPr lang="ar-AE" dirty="0" smtClean="0">
                <a:solidFill>
                  <a:schemeClr val="tx1"/>
                </a:solidFill>
              </a:rPr>
              <a:t>جزء الحسن بن عرفة.</a:t>
            </a:r>
          </a:p>
          <a:p>
            <a:pPr algn="just"/>
            <a:r>
              <a:rPr lang="ar-AE" dirty="0" smtClean="0">
                <a:solidFill>
                  <a:schemeClr val="tx1"/>
                </a:solidFill>
              </a:rPr>
              <a:t>مسند الفاروق لابن كثير.</a:t>
            </a:r>
            <a:endParaRPr lang="ar-AE"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340767"/>
          </a:xfrm>
        </p:spPr>
        <p:txBody>
          <a:bodyPr/>
          <a:lstStyle/>
          <a:p>
            <a:r>
              <a:rPr lang="ar-AE" b="1" dirty="0" smtClean="0"/>
              <a:t>ثانيا: الكتابة في عهد التابعين:</a:t>
            </a:r>
            <a:endParaRPr lang="ar-AE" b="1" dirty="0"/>
          </a:p>
        </p:txBody>
      </p:sp>
      <p:sp>
        <p:nvSpPr>
          <p:cNvPr id="3" name="Subtitle 2"/>
          <p:cNvSpPr>
            <a:spLocks noGrp="1"/>
          </p:cNvSpPr>
          <p:nvPr>
            <p:ph type="subTitle" idx="1"/>
          </p:nvPr>
        </p:nvSpPr>
        <p:spPr>
          <a:xfrm>
            <a:off x="0" y="1268760"/>
            <a:ext cx="9144000" cy="5589240"/>
          </a:xfrm>
        </p:spPr>
        <p:txBody>
          <a:bodyPr/>
          <a:lstStyle/>
          <a:p>
            <a:pPr algn="just"/>
            <a:r>
              <a:rPr lang="ar-AE" dirty="0" smtClean="0">
                <a:solidFill>
                  <a:schemeClr val="tx1"/>
                </a:solidFill>
              </a:rPr>
              <a:t>ازدادت الحاجة إلى كتابة الحديث النبوي لأسباب:</a:t>
            </a:r>
          </a:p>
          <a:p>
            <a:pPr algn="just"/>
            <a:r>
              <a:rPr lang="ar-AE" dirty="0" smtClean="0">
                <a:solidFill>
                  <a:schemeClr val="tx1"/>
                </a:solidFill>
              </a:rPr>
              <a:t>1- اتساع الدولة الإسلامية.</a:t>
            </a:r>
          </a:p>
          <a:p>
            <a:pPr algn="just"/>
            <a:r>
              <a:rPr lang="ar-AE" dirty="0" smtClean="0">
                <a:solidFill>
                  <a:schemeClr val="tx1"/>
                </a:solidFill>
              </a:rPr>
              <a:t>2- الخشية من ضياع السنة.</a:t>
            </a:r>
          </a:p>
          <a:p>
            <a:pPr algn="just"/>
            <a:r>
              <a:rPr lang="ar-AE" dirty="0" smtClean="0">
                <a:solidFill>
                  <a:schemeClr val="tx1"/>
                </a:solidFill>
              </a:rPr>
              <a:t>3- الحفاظ عليها من الافتراء والدس.</a:t>
            </a:r>
          </a:p>
          <a:p>
            <a:pPr algn="just"/>
            <a:endParaRPr lang="ar-AE"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lstStyle/>
          <a:p>
            <a:r>
              <a:rPr lang="ar-AE" b="1" dirty="0" smtClean="0"/>
              <a:t>أول من دعا إلى تدوين السنة النبوية:</a:t>
            </a:r>
            <a:endParaRPr lang="ar-AE" b="1" dirty="0"/>
          </a:p>
        </p:txBody>
      </p:sp>
      <p:sp>
        <p:nvSpPr>
          <p:cNvPr id="3" name="Subtitle 2"/>
          <p:cNvSpPr>
            <a:spLocks noGrp="1"/>
          </p:cNvSpPr>
          <p:nvPr>
            <p:ph type="subTitle" idx="1"/>
          </p:nvPr>
        </p:nvSpPr>
        <p:spPr>
          <a:xfrm>
            <a:off x="0" y="1556792"/>
            <a:ext cx="9144000" cy="5301208"/>
          </a:xfrm>
        </p:spPr>
        <p:txBody>
          <a:bodyPr/>
          <a:lstStyle/>
          <a:p>
            <a:pPr algn="just"/>
            <a:r>
              <a:rPr lang="ar-AE" dirty="0" smtClean="0">
                <a:solidFill>
                  <a:schemeClr val="tx1"/>
                </a:solidFill>
              </a:rPr>
              <a:t>أول من نادى بتدوين السنة هو الخليفة الراشدي عمر بن عبدالعزيز.</a:t>
            </a:r>
            <a:endParaRPr lang="ar-AE"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628800"/>
          </a:xfrm>
        </p:spPr>
        <p:txBody>
          <a:bodyPr/>
          <a:lstStyle/>
          <a:p>
            <a:r>
              <a:rPr lang="ar-AE" b="1" dirty="0" smtClean="0"/>
              <a:t>أول مَن استجاب لأمر التدوين الرسمي:</a:t>
            </a:r>
            <a:endParaRPr lang="ar-AE" b="1" dirty="0"/>
          </a:p>
        </p:txBody>
      </p:sp>
      <p:sp>
        <p:nvSpPr>
          <p:cNvPr id="3" name="Subtitle 2"/>
          <p:cNvSpPr>
            <a:spLocks noGrp="1"/>
          </p:cNvSpPr>
          <p:nvPr>
            <p:ph type="subTitle" idx="1"/>
          </p:nvPr>
        </p:nvSpPr>
        <p:spPr>
          <a:xfrm>
            <a:off x="0" y="1844824"/>
            <a:ext cx="9144000" cy="5013176"/>
          </a:xfrm>
        </p:spPr>
        <p:txBody>
          <a:bodyPr/>
          <a:lstStyle/>
          <a:p>
            <a:pPr algn="just"/>
            <a:r>
              <a:rPr lang="ar-AE" dirty="0" smtClean="0">
                <a:solidFill>
                  <a:schemeClr val="tx1"/>
                </a:solidFill>
              </a:rPr>
              <a:t>أول من استجاب لنداء الخلفية هو ابن شهاب الزُّهْرِي (ت 124 هـ).</a:t>
            </a:r>
            <a:endParaRPr lang="ar-AE"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84783"/>
          </a:xfrm>
        </p:spPr>
        <p:txBody>
          <a:bodyPr/>
          <a:lstStyle/>
          <a:p>
            <a:r>
              <a:rPr lang="ar-AE" b="1" dirty="0" smtClean="0"/>
              <a:t>ضوابط الرواية الشفهية:</a:t>
            </a:r>
            <a:endParaRPr lang="ar-AE" b="1" dirty="0"/>
          </a:p>
        </p:txBody>
      </p:sp>
      <p:sp>
        <p:nvSpPr>
          <p:cNvPr id="3" name="Subtitle 2"/>
          <p:cNvSpPr>
            <a:spLocks noGrp="1"/>
          </p:cNvSpPr>
          <p:nvPr>
            <p:ph type="subTitle" idx="1"/>
          </p:nvPr>
        </p:nvSpPr>
        <p:spPr>
          <a:xfrm>
            <a:off x="0" y="1700808"/>
            <a:ext cx="9144000" cy="5157192"/>
          </a:xfrm>
        </p:spPr>
        <p:txBody>
          <a:bodyPr/>
          <a:lstStyle/>
          <a:p>
            <a:pPr algn="just"/>
            <a:r>
              <a:rPr lang="ar-AE" dirty="0" smtClean="0">
                <a:solidFill>
                  <a:schemeClr val="tx1"/>
                </a:solidFill>
              </a:rPr>
              <a:t>مجموعة من الضوابط أدَّت إلى ترسيخ الحديث في الذاكرة، وهي:</a:t>
            </a:r>
          </a:p>
          <a:p>
            <a:pPr algn="just"/>
            <a:r>
              <a:rPr lang="ar-AE" dirty="0" smtClean="0">
                <a:solidFill>
                  <a:schemeClr val="tx1"/>
                </a:solidFill>
              </a:rPr>
              <a:t>1- المُذاكَرَة.</a:t>
            </a:r>
          </a:p>
          <a:p>
            <a:pPr algn="just"/>
            <a:r>
              <a:rPr lang="ar-AE" dirty="0" smtClean="0">
                <a:solidFill>
                  <a:schemeClr val="tx1"/>
                </a:solidFill>
              </a:rPr>
              <a:t>2- العَمَلُ بالحديث.</a:t>
            </a:r>
          </a:p>
          <a:p>
            <a:pPr algn="just"/>
            <a:r>
              <a:rPr lang="ar-AE" dirty="0" smtClean="0">
                <a:solidFill>
                  <a:schemeClr val="tx1"/>
                </a:solidFill>
              </a:rPr>
              <a:t>3- الرِّحْلَةُ في طلب الحديث.</a:t>
            </a:r>
          </a:p>
          <a:p>
            <a:pPr algn="just"/>
            <a:r>
              <a:rPr lang="ar-AE" dirty="0" smtClean="0">
                <a:solidFill>
                  <a:schemeClr val="tx1"/>
                </a:solidFill>
              </a:rPr>
              <a:t>4- كَوْنُ الحديثِ مُتَعَلِّقا بواقِعةٍ خاصَّةٍ بالراوي.</a:t>
            </a:r>
            <a:endParaRPr lang="ar-AE"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556791"/>
          </a:xfrm>
        </p:spPr>
        <p:txBody>
          <a:bodyPr/>
          <a:lstStyle/>
          <a:p>
            <a:r>
              <a:rPr lang="ar-AE" b="1" dirty="0" smtClean="0"/>
              <a:t>ضوابط الرواية المكتوبة:</a:t>
            </a:r>
            <a:endParaRPr lang="ar-AE" b="1" dirty="0"/>
          </a:p>
        </p:txBody>
      </p:sp>
      <p:sp>
        <p:nvSpPr>
          <p:cNvPr id="3" name="Subtitle 2"/>
          <p:cNvSpPr>
            <a:spLocks noGrp="1"/>
          </p:cNvSpPr>
          <p:nvPr>
            <p:ph type="subTitle" idx="1"/>
          </p:nvPr>
        </p:nvSpPr>
        <p:spPr>
          <a:xfrm>
            <a:off x="0" y="1700808"/>
            <a:ext cx="9144000" cy="5157192"/>
          </a:xfrm>
        </p:spPr>
        <p:txBody>
          <a:bodyPr/>
          <a:lstStyle/>
          <a:p>
            <a:pPr algn="just"/>
            <a:r>
              <a:rPr lang="ar-AE" dirty="0" smtClean="0">
                <a:solidFill>
                  <a:schemeClr val="tx1"/>
                </a:solidFill>
              </a:rPr>
              <a:t>اعتمد المحدثون في ضبط الرواية المكتوبة على ما يأتي:</a:t>
            </a:r>
          </a:p>
          <a:p>
            <a:pPr algn="just"/>
            <a:r>
              <a:rPr lang="ar-AE" dirty="0" smtClean="0">
                <a:solidFill>
                  <a:schemeClr val="tx1"/>
                </a:solidFill>
              </a:rPr>
              <a:t>1- العَرْض. يعني عرض المكتوب على الشيخ ليصحِّحَه.</a:t>
            </a:r>
          </a:p>
          <a:p>
            <a:pPr algn="just"/>
            <a:r>
              <a:rPr lang="ar-AE" dirty="0" smtClean="0">
                <a:solidFill>
                  <a:schemeClr val="tx1"/>
                </a:solidFill>
              </a:rPr>
              <a:t>2- المُقابَلَة. يعني أن يقوم بمقارَنة ما كتبَ بما في كتاب الشيخ بهدف تصحيح ما كتب، أو كتاب أحد الطلاب شريطة أن يكون كتابُه مُصححا.</a:t>
            </a:r>
            <a:endParaRPr lang="ar-AE"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772815"/>
          </a:xfrm>
        </p:spPr>
        <p:txBody>
          <a:bodyPr/>
          <a:lstStyle/>
          <a:p>
            <a:r>
              <a:rPr lang="ar-AE" b="1" dirty="0" smtClean="0"/>
              <a:t>أساليب المحدثين في التصنيف:</a:t>
            </a:r>
            <a:endParaRPr lang="ar-AE" b="1" dirty="0"/>
          </a:p>
        </p:txBody>
      </p:sp>
      <p:sp>
        <p:nvSpPr>
          <p:cNvPr id="3" name="Subtitle 2"/>
          <p:cNvSpPr>
            <a:spLocks noGrp="1"/>
          </p:cNvSpPr>
          <p:nvPr>
            <p:ph type="subTitle" idx="1"/>
          </p:nvPr>
        </p:nvSpPr>
        <p:spPr>
          <a:xfrm>
            <a:off x="0" y="1700808"/>
            <a:ext cx="9144000" cy="5157192"/>
          </a:xfrm>
        </p:spPr>
        <p:txBody>
          <a:bodyPr>
            <a:normAutofit fontScale="92500" lnSpcReduction="10000"/>
          </a:bodyPr>
          <a:lstStyle/>
          <a:p>
            <a:pPr algn="just"/>
            <a:r>
              <a:rPr lang="ar-AE" dirty="0" smtClean="0">
                <a:solidFill>
                  <a:schemeClr val="tx1"/>
                </a:solidFill>
              </a:rPr>
              <a:t>تنوعت أساليب المحدثين في التصنيف كما سيظهر فيما يأتي:</a:t>
            </a:r>
          </a:p>
          <a:p>
            <a:pPr algn="just"/>
            <a:r>
              <a:rPr lang="ar-AE" b="1" dirty="0" smtClean="0">
                <a:solidFill>
                  <a:schemeClr val="tx1"/>
                </a:solidFill>
              </a:rPr>
              <a:t>1- كتب تجمع بين الأحاديث والآثار مخلوطة بشيء من التفسير والفقه</a:t>
            </a:r>
            <a:r>
              <a:rPr lang="ar-AE" dirty="0" smtClean="0">
                <a:solidFill>
                  <a:schemeClr val="tx1"/>
                </a:solidFill>
              </a:rPr>
              <a:t>، لكن الأحاديث هي الغالبة، مثل ما فعل عبدالملك بن عبدالعزيز ابن جُرَيْج (ت 150 هـ)، وجامع معمر (ت 154 هـ) شيخ عبدالرزاق، وجامع سفيان الثوري (ت 161 هـ)، وجامع عبدالله بن المبارك المروزي (ت 181 هـ).</a:t>
            </a:r>
          </a:p>
          <a:p>
            <a:pPr algn="just"/>
            <a:r>
              <a:rPr lang="ar-AE" b="1" dirty="0">
                <a:solidFill>
                  <a:schemeClr val="tx1"/>
                </a:solidFill>
              </a:rPr>
              <a:t>2</a:t>
            </a:r>
            <a:r>
              <a:rPr lang="ar-AE" b="1" dirty="0" smtClean="0">
                <a:solidFill>
                  <a:schemeClr val="tx1"/>
                </a:solidFill>
              </a:rPr>
              <a:t>- كتب فقهية ممزوجة بالآثار المسندة</a:t>
            </a:r>
            <a:r>
              <a:rPr lang="ar-AE" dirty="0" smtClean="0">
                <a:solidFill>
                  <a:schemeClr val="tx1"/>
                </a:solidFill>
              </a:rPr>
              <a:t>، منها: كتاب السِّيَر للأوزاعي (ت 115 هـ)، وكتاب الخَراج لأبي يوسف القاضي (ت 182 هـ)، وكتاب الأم للشافعي (ت 204 هـ).</a:t>
            </a:r>
          </a:p>
          <a:p>
            <a:pPr algn="just"/>
            <a:r>
              <a:rPr lang="ar-AE" b="1" dirty="0" smtClean="0">
                <a:solidFill>
                  <a:schemeClr val="tx1"/>
                </a:solidFill>
              </a:rPr>
              <a:t>3- المصنفات</a:t>
            </a:r>
            <a:r>
              <a:rPr lang="ar-AE" dirty="0" smtClean="0">
                <a:solidFill>
                  <a:schemeClr val="tx1"/>
                </a:solidFill>
              </a:rPr>
              <a:t>، وهي كتب جمعت الأحاديث والأخبار الموقوفة على الصحابة وآثار التابعين ومن بعدهم وفتاواهم، مثل: مصنف عبدالرزاق (ت 210 هـ)، ومصنف ابن أبي شيبة (ت 235 هـ).</a:t>
            </a:r>
            <a:endParaRPr lang="ar-AE"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340767"/>
          </a:xfrm>
        </p:spPr>
        <p:txBody>
          <a:bodyPr/>
          <a:lstStyle/>
          <a:p>
            <a:r>
              <a:rPr lang="ar-AE" b="1" dirty="0" smtClean="0"/>
              <a:t>أساليب المحدثين في التصنيف (تابع):</a:t>
            </a:r>
            <a:endParaRPr lang="ar-AE" dirty="0"/>
          </a:p>
        </p:txBody>
      </p:sp>
      <p:sp>
        <p:nvSpPr>
          <p:cNvPr id="3" name="Subtitle 2"/>
          <p:cNvSpPr>
            <a:spLocks noGrp="1"/>
          </p:cNvSpPr>
          <p:nvPr>
            <p:ph type="subTitle" idx="1"/>
          </p:nvPr>
        </p:nvSpPr>
        <p:spPr>
          <a:xfrm>
            <a:off x="0" y="1412776"/>
            <a:ext cx="9144000" cy="5445224"/>
          </a:xfrm>
        </p:spPr>
        <p:txBody>
          <a:bodyPr/>
          <a:lstStyle/>
          <a:p>
            <a:pPr algn="just"/>
            <a:r>
              <a:rPr lang="ar-AE" b="1" dirty="0" smtClean="0">
                <a:solidFill>
                  <a:schemeClr val="tx1"/>
                </a:solidFill>
              </a:rPr>
              <a:t>4- الموطآت: </a:t>
            </a:r>
            <a:r>
              <a:rPr lang="ar-AE" dirty="0" smtClean="0">
                <a:solidFill>
                  <a:schemeClr val="tx1"/>
                </a:solidFill>
              </a:rPr>
              <a:t>الموطأ في اللغة هو المُمَهَّد. وهذا النوع من التأليف يشمل الفقه والحديث معا، مثل موطأ مالك بن أنس (ت 179 هـ)، وموطأ إبراهيم بن أبي يحيى (ت 184 هـ)، وموطأ عبدالعزيز الماجشون (ت 164 هـ)، لكن لم يصلنا إلا موطأ مالك بن أنس.</a:t>
            </a:r>
          </a:p>
          <a:p>
            <a:pPr algn="just"/>
            <a:r>
              <a:rPr lang="ar-AE" b="1" dirty="0" smtClean="0">
                <a:solidFill>
                  <a:schemeClr val="tx1"/>
                </a:solidFill>
              </a:rPr>
              <a:t>5- المسانيد: </a:t>
            </a:r>
            <a:r>
              <a:rPr lang="ar-AE" dirty="0" smtClean="0">
                <a:solidFill>
                  <a:schemeClr val="tx1"/>
                </a:solidFill>
              </a:rPr>
              <a:t>وهي الكتب التي دونت فيها الأحاديث مرتبة على أسماء الصحابة الذين رووا هذه الأحاديث، فجمعت أحاديث كل صحابي على حدة، مثل: مسند أحمد بن حنبل (ت 241 هـ)، ومسند أبي داود الطيالسي (ت 204 هـ)، ومسند الحميدي (ت 210 هـ)، ومسند أبي يعلى (ت 307 هـ)، ومسند البزار (ت 292 هـ)، ومسند عبد بن حميد (ت 249 هـ)، ومسند إسحاق بن راهويه (ت 238 هـ).</a:t>
            </a:r>
            <a:endParaRPr lang="ar-AE"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1209</TotalTime>
  <Words>2061</Words>
  <Application>Microsoft Office PowerPoint</Application>
  <PresentationFormat>On-screen Show (4:3)</PresentationFormat>
  <Paragraphs>154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أساليب المحدثين في تدوين السنة:</vt:lpstr>
      <vt:lpstr>أولا: الكتابة في عهد النبوة:</vt:lpstr>
      <vt:lpstr>ثانيا: الكتابة في عهد التابعين:</vt:lpstr>
      <vt:lpstr>أول من دعا إلى تدوين السنة النبوية:</vt:lpstr>
      <vt:lpstr>أول مَن استجاب لأمر التدوين الرسمي:</vt:lpstr>
      <vt:lpstr>ضوابط الرواية الشفهية:</vt:lpstr>
      <vt:lpstr>ضوابط الرواية المكتوبة:</vt:lpstr>
      <vt:lpstr>أساليب المحدثين في التصنيف:</vt:lpstr>
      <vt:lpstr>أساليب المحدثين في التصنيف (تابع):</vt:lpstr>
      <vt:lpstr>أساليب المحدثين في التصنيف (تابع):</vt:lpstr>
      <vt:lpstr>أساليب المحدثين في التصنيف (تابع):</vt:lpstr>
      <vt:lpstr>أساليب المحدثين في التصنيف (تابع):</vt:lpstr>
      <vt:lpstr>أساليب المحدثين في التصنيف (تابع):</vt:lpstr>
      <vt:lpstr>أساليب المحدثين في التصنيف (تابع):</vt:lpstr>
      <vt:lpstr>أساليب المحدثين في التصنيف (تابع):</vt:lpstr>
      <vt:lpstr>أساليب المحدثين في التصنيف (تابع):</vt:lpstr>
      <vt:lpstr>أساليب المحدثين في التصنيف (تابع):</vt:lpstr>
      <vt:lpstr>أساليب المحدثين في التصنيف (تابع):</vt:lpstr>
      <vt:lpstr>أساليب المحدثين في التصنيف (تابع):</vt:lpstr>
      <vt:lpstr>أساليب المحدثين في التصنيف (تابع):</vt:lpstr>
      <vt:lpstr>أساليب المحدثين في التصنيف (تابع):</vt:lpstr>
      <vt:lpstr>أساليب المحدثين في التصنيف (تابع):</vt:lpstr>
      <vt:lpstr>أساليب المحدثين في التصنيف (تابع):</vt:lpstr>
      <vt:lpstr>أساليب المحدثين في التصنيف (تابع):</vt:lpstr>
      <vt:lpstr>أساليب المحدثين في التصنيف (تابع):</vt:lpstr>
      <vt:lpstr>أساليب المحدثين في التصنيف (تابع):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أساليب المحدثين في تدوين السنة:</dc:title>
  <dc:creator>m</dc:creator>
  <cp:lastModifiedBy>lg</cp:lastModifiedBy>
  <cp:revision>36</cp:revision>
  <dcterms:created xsi:type="dcterms:W3CDTF">2010-11-05T05:31:55Z</dcterms:created>
  <dcterms:modified xsi:type="dcterms:W3CDTF">2011-04-23T08:05:49Z</dcterms:modified>
</cp:coreProperties>
</file>