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9" r:id="rId14"/>
    <p:sldId id="270" r:id="rId15"/>
    <p:sldId id="272" r:id="rId16"/>
    <p:sldId id="273" r:id="rId17"/>
    <p:sldId id="274" r:id="rId18"/>
  </p:sldIdLst>
  <p:sldSz cx="9144000" cy="6858000" type="screen4x3"/>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A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AE"/>
          </a:p>
        </p:txBody>
      </p:sp>
      <p:sp>
        <p:nvSpPr>
          <p:cNvPr id="4" name="Date Placeholder 3"/>
          <p:cNvSpPr>
            <a:spLocks noGrp="1"/>
          </p:cNvSpPr>
          <p:nvPr>
            <p:ph type="dt" sz="half" idx="10"/>
          </p:nvPr>
        </p:nvSpPr>
        <p:spPr/>
        <p:txBody>
          <a:bodyPr/>
          <a:lstStyle/>
          <a:p>
            <a:fld id="{B54494B6-DA0B-4905-BBF6-77B7BE423E8E}" type="datetimeFigureOut">
              <a:rPr lang="ar-AE" smtClean="0"/>
              <a:pPr/>
              <a:t>27/04/1432</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DD2C4C26-A17B-47F7-A29A-FD21268050F7}" type="slidenum">
              <a:rPr lang="ar-AE" smtClean="0"/>
              <a:pPr/>
              <a:t>‹#›</a:t>
            </a:fld>
            <a:endParaRPr lang="ar-A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10"/>
          </p:nvPr>
        </p:nvSpPr>
        <p:spPr/>
        <p:txBody>
          <a:bodyPr/>
          <a:lstStyle/>
          <a:p>
            <a:fld id="{B54494B6-DA0B-4905-BBF6-77B7BE423E8E}" type="datetimeFigureOut">
              <a:rPr lang="ar-AE" smtClean="0"/>
              <a:pPr/>
              <a:t>27/04/1432</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DD2C4C26-A17B-47F7-A29A-FD21268050F7}" type="slidenum">
              <a:rPr lang="ar-AE" smtClean="0"/>
              <a:pPr/>
              <a:t>‹#›</a:t>
            </a:fld>
            <a:endParaRPr lang="ar-A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A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10"/>
          </p:nvPr>
        </p:nvSpPr>
        <p:spPr/>
        <p:txBody>
          <a:bodyPr/>
          <a:lstStyle/>
          <a:p>
            <a:fld id="{B54494B6-DA0B-4905-BBF6-77B7BE423E8E}" type="datetimeFigureOut">
              <a:rPr lang="ar-AE" smtClean="0"/>
              <a:pPr/>
              <a:t>27/04/1432</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DD2C4C26-A17B-47F7-A29A-FD21268050F7}" type="slidenum">
              <a:rPr lang="ar-AE" smtClean="0"/>
              <a:pPr/>
              <a:t>‹#›</a:t>
            </a:fld>
            <a:endParaRPr lang="ar-A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10"/>
          </p:nvPr>
        </p:nvSpPr>
        <p:spPr/>
        <p:txBody>
          <a:bodyPr/>
          <a:lstStyle/>
          <a:p>
            <a:fld id="{B54494B6-DA0B-4905-BBF6-77B7BE423E8E}" type="datetimeFigureOut">
              <a:rPr lang="ar-AE" smtClean="0"/>
              <a:pPr/>
              <a:t>27/04/1432</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DD2C4C26-A17B-47F7-A29A-FD21268050F7}" type="slidenum">
              <a:rPr lang="ar-AE" smtClean="0"/>
              <a:pPr/>
              <a:t>‹#›</a:t>
            </a:fld>
            <a:endParaRPr lang="ar-A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A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4494B6-DA0B-4905-BBF6-77B7BE423E8E}" type="datetimeFigureOut">
              <a:rPr lang="ar-AE" smtClean="0"/>
              <a:pPr/>
              <a:t>27/04/1432</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DD2C4C26-A17B-47F7-A29A-FD21268050F7}" type="slidenum">
              <a:rPr lang="ar-AE" smtClean="0"/>
              <a:pPr/>
              <a:t>‹#›</a:t>
            </a:fld>
            <a:endParaRPr lang="ar-A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5" name="Date Placeholder 4"/>
          <p:cNvSpPr>
            <a:spLocks noGrp="1"/>
          </p:cNvSpPr>
          <p:nvPr>
            <p:ph type="dt" sz="half" idx="10"/>
          </p:nvPr>
        </p:nvSpPr>
        <p:spPr/>
        <p:txBody>
          <a:bodyPr/>
          <a:lstStyle/>
          <a:p>
            <a:fld id="{B54494B6-DA0B-4905-BBF6-77B7BE423E8E}" type="datetimeFigureOut">
              <a:rPr lang="ar-AE" smtClean="0"/>
              <a:pPr/>
              <a:t>27/04/1432</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DD2C4C26-A17B-47F7-A29A-FD21268050F7}" type="slidenum">
              <a:rPr lang="ar-AE" smtClean="0"/>
              <a:pPr/>
              <a:t>‹#›</a:t>
            </a:fld>
            <a:endParaRPr lang="ar-A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A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7" name="Date Placeholder 6"/>
          <p:cNvSpPr>
            <a:spLocks noGrp="1"/>
          </p:cNvSpPr>
          <p:nvPr>
            <p:ph type="dt" sz="half" idx="10"/>
          </p:nvPr>
        </p:nvSpPr>
        <p:spPr/>
        <p:txBody>
          <a:bodyPr/>
          <a:lstStyle/>
          <a:p>
            <a:fld id="{B54494B6-DA0B-4905-BBF6-77B7BE423E8E}" type="datetimeFigureOut">
              <a:rPr lang="ar-AE" smtClean="0"/>
              <a:pPr/>
              <a:t>27/04/1432</a:t>
            </a:fld>
            <a:endParaRPr lang="ar-AE"/>
          </a:p>
        </p:txBody>
      </p:sp>
      <p:sp>
        <p:nvSpPr>
          <p:cNvPr id="8" name="Footer Placeholder 7"/>
          <p:cNvSpPr>
            <a:spLocks noGrp="1"/>
          </p:cNvSpPr>
          <p:nvPr>
            <p:ph type="ftr" sz="quarter" idx="11"/>
          </p:nvPr>
        </p:nvSpPr>
        <p:spPr/>
        <p:txBody>
          <a:bodyPr/>
          <a:lstStyle/>
          <a:p>
            <a:endParaRPr lang="ar-AE"/>
          </a:p>
        </p:txBody>
      </p:sp>
      <p:sp>
        <p:nvSpPr>
          <p:cNvPr id="9" name="Slide Number Placeholder 8"/>
          <p:cNvSpPr>
            <a:spLocks noGrp="1"/>
          </p:cNvSpPr>
          <p:nvPr>
            <p:ph type="sldNum" sz="quarter" idx="12"/>
          </p:nvPr>
        </p:nvSpPr>
        <p:spPr/>
        <p:txBody>
          <a:bodyPr/>
          <a:lstStyle/>
          <a:p>
            <a:fld id="{DD2C4C26-A17B-47F7-A29A-FD21268050F7}" type="slidenum">
              <a:rPr lang="ar-AE" smtClean="0"/>
              <a:pPr/>
              <a:t>‹#›</a:t>
            </a:fld>
            <a:endParaRPr lang="ar-A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Date Placeholder 2"/>
          <p:cNvSpPr>
            <a:spLocks noGrp="1"/>
          </p:cNvSpPr>
          <p:nvPr>
            <p:ph type="dt" sz="half" idx="10"/>
          </p:nvPr>
        </p:nvSpPr>
        <p:spPr/>
        <p:txBody>
          <a:bodyPr/>
          <a:lstStyle/>
          <a:p>
            <a:fld id="{B54494B6-DA0B-4905-BBF6-77B7BE423E8E}" type="datetimeFigureOut">
              <a:rPr lang="ar-AE" smtClean="0"/>
              <a:pPr/>
              <a:t>27/04/1432</a:t>
            </a:fld>
            <a:endParaRPr lang="ar-AE"/>
          </a:p>
        </p:txBody>
      </p:sp>
      <p:sp>
        <p:nvSpPr>
          <p:cNvPr id="4" name="Footer Placeholder 3"/>
          <p:cNvSpPr>
            <a:spLocks noGrp="1"/>
          </p:cNvSpPr>
          <p:nvPr>
            <p:ph type="ftr" sz="quarter" idx="11"/>
          </p:nvPr>
        </p:nvSpPr>
        <p:spPr/>
        <p:txBody>
          <a:bodyPr/>
          <a:lstStyle/>
          <a:p>
            <a:endParaRPr lang="ar-AE"/>
          </a:p>
        </p:txBody>
      </p:sp>
      <p:sp>
        <p:nvSpPr>
          <p:cNvPr id="5" name="Slide Number Placeholder 4"/>
          <p:cNvSpPr>
            <a:spLocks noGrp="1"/>
          </p:cNvSpPr>
          <p:nvPr>
            <p:ph type="sldNum" sz="quarter" idx="12"/>
          </p:nvPr>
        </p:nvSpPr>
        <p:spPr/>
        <p:txBody>
          <a:bodyPr/>
          <a:lstStyle/>
          <a:p>
            <a:fld id="{DD2C4C26-A17B-47F7-A29A-FD21268050F7}" type="slidenum">
              <a:rPr lang="ar-AE" smtClean="0"/>
              <a:pPr/>
              <a:t>‹#›</a:t>
            </a:fld>
            <a:endParaRPr lang="ar-A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494B6-DA0B-4905-BBF6-77B7BE423E8E}" type="datetimeFigureOut">
              <a:rPr lang="ar-AE" smtClean="0"/>
              <a:pPr/>
              <a:t>27/04/1432</a:t>
            </a:fld>
            <a:endParaRPr lang="ar-AE"/>
          </a:p>
        </p:txBody>
      </p:sp>
      <p:sp>
        <p:nvSpPr>
          <p:cNvPr id="3" name="Footer Placeholder 2"/>
          <p:cNvSpPr>
            <a:spLocks noGrp="1"/>
          </p:cNvSpPr>
          <p:nvPr>
            <p:ph type="ftr" sz="quarter" idx="11"/>
          </p:nvPr>
        </p:nvSpPr>
        <p:spPr/>
        <p:txBody>
          <a:bodyPr/>
          <a:lstStyle/>
          <a:p>
            <a:endParaRPr lang="ar-AE"/>
          </a:p>
        </p:txBody>
      </p:sp>
      <p:sp>
        <p:nvSpPr>
          <p:cNvPr id="4" name="Slide Number Placeholder 3"/>
          <p:cNvSpPr>
            <a:spLocks noGrp="1"/>
          </p:cNvSpPr>
          <p:nvPr>
            <p:ph type="sldNum" sz="quarter" idx="12"/>
          </p:nvPr>
        </p:nvSpPr>
        <p:spPr/>
        <p:txBody>
          <a:bodyPr/>
          <a:lstStyle/>
          <a:p>
            <a:fld id="{DD2C4C26-A17B-47F7-A29A-FD21268050F7}" type="slidenum">
              <a:rPr lang="ar-AE" smtClean="0"/>
              <a:pPr/>
              <a:t>‹#›</a:t>
            </a:fld>
            <a:endParaRPr lang="ar-A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A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4494B6-DA0B-4905-BBF6-77B7BE423E8E}" type="datetimeFigureOut">
              <a:rPr lang="ar-AE" smtClean="0"/>
              <a:pPr/>
              <a:t>27/04/1432</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DD2C4C26-A17B-47F7-A29A-FD21268050F7}" type="slidenum">
              <a:rPr lang="ar-AE" smtClean="0"/>
              <a:pPr/>
              <a:t>‹#›</a:t>
            </a:fld>
            <a:endParaRPr lang="ar-A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A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4494B6-DA0B-4905-BBF6-77B7BE423E8E}" type="datetimeFigureOut">
              <a:rPr lang="ar-AE" smtClean="0"/>
              <a:pPr/>
              <a:t>27/04/1432</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DD2C4C26-A17B-47F7-A29A-FD21268050F7}" type="slidenum">
              <a:rPr lang="ar-AE" smtClean="0"/>
              <a:pPr/>
              <a:t>‹#›</a:t>
            </a:fld>
            <a:endParaRPr lang="ar-A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A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54494B6-DA0B-4905-BBF6-77B7BE423E8E}" type="datetimeFigureOut">
              <a:rPr lang="ar-AE" smtClean="0"/>
              <a:pPr/>
              <a:t>27/04/1432</a:t>
            </a:fld>
            <a:endParaRPr lang="ar-A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D2C4C26-A17B-47F7-A29A-FD21268050F7}" type="slidenum">
              <a:rPr lang="ar-AE" smtClean="0"/>
              <a:pPr/>
              <a:t>‹#›</a:t>
            </a:fld>
            <a:endParaRPr lang="ar-A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AE" b="1" dirty="0" smtClean="0"/>
              <a:t>منهج الطبراني في معاجمه:</a:t>
            </a:r>
            <a:endParaRPr lang="ar-AE" b="1" dirty="0"/>
          </a:p>
        </p:txBody>
      </p:sp>
      <p:sp>
        <p:nvSpPr>
          <p:cNvPr id="3" name="Subtitle 2"/>
          <p:cNvSpPr>
            <a:spLocks noGrp="1"/>
          </p:cNvSpPr>
          <p:nvPr>
            <p:ph type="subTitle" idx="1"/>
          </p:nvPr>
        </p:nvSpPr>
        <p:spPr/>
        <p:txBody>
          <a:bodyPr/>
          <a:lstStyle/>
          <a:p>
            <a:r>
              <a:rPr lang="ar-AE" b="1" dirty="0" smtClean="0">
                <a:solidFill>
                  <a:schemeClr val="tx1"/>
                </a:solidFill>
              </a:rPr>
              <a:t>إعداد: الأستاذ الدكتور المكي اقلاينة</a:t>
            </a:r>
            <a:endParaRPr lang="ar-AE"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628799"/>
          </a:xfrm>
        </p:spPr>
        <p:txBody>
          <a:bodyPr/>
          <a:lstStyle/>
          <a:p>
            <a:r>
              <a:rPr lang="ar-AE" b="1" dirty="0" smtClean="0"/>
              <a:t>منهجه في المعجم الكبير (تابع):</a:t>
            </a:r>
            <a:endParaRPr lang="ar-AE" b="1" dirty="0"/>
          </a:p>
        </p:txBody>
      </p:sp>
      <p:sp>
        <p:nvSpPr>
          <p:cNvPr id="3" name="Subtitle 2"/>
          <p:cNvSpPr>
            <a:spLocks noGrp="1"/>
          </p:cNvSpPr>
          <p:nvPr>
            <p:ph type="subTitle" idx="1"/>
          </p:nvPr>
        </p:nvSpPr>
        <p:spPr>
          <a:xfrm>
            <a:off x="0" y="1556792"/>
            <a:ext cx="9144000" cy="5301208"/>
          </a:xfrm>
        </p:spPr>
        <p:txBody>
          <a:bodyPr>
            <a:normAutofit/>
          </a:bodyPr>
          <a:lstStyle/>
          <a:p>
            <a:pPr algn="just"/>
            <a:r>
              <a:rPr lang="ar-AE" dirty="0" smtClean="0">
                <a:solidFill>
                  <a:schemeClr val="tx1"/>
                </a:solidFill>
              </a:rPr>
              <a:t>1- </a:t>
            </a:r>
            <a:r>
              <a:rPr lang="ar-AE" dirty="0" smtClean="0">
                <a:solidFill>
                  <a:schemeClr val="tx1"/>
                </a:solidFill>
              </a:rPr>
              <a:t>أ</a:t>
            </a:r>
            <a:r>
              <a:rPr lang="ar-SA" dirty="0" smtClean="0">
                <a:solidFill>
                  <a:schemeClr val="tx1"/>
                </a:solidFill>
              </a:rPr>
              <a:t>خرج </a:t>
            </a:r>
            <a:r>
              <a:rPr lang="ar-SA" dirty="0" smtClean="0">
                <a:solidFill>
                  <a:schemeClr val="tx1"/>
                </a:solidFill>
              </a:rPr>
              <a:t>عدداً من مرويات كل صحابي </a:t>
            </a:r>
            <a:r>
              <a:rPr lang="ar-SA" dirty="0" smtClean="0">
                <a:solidFill>
                  <a:schemeClr val="tx1"/>
                </a:solidFill>
              </a:rPr>
              <a:t>م</a:t>
            </a:r>
            <a:r>
              <a:rPr lang="ar-AE" dirty="0" smtClean="0">
                <a:solidFill>
                  <a:schemeClr val="tx1"/>
                </a:solidFill>
              </a:rPr>
              <a:t>ُ</a:t>
            </a:r>
            <a:r>
              <a:rPr lang="ar-SA" dirty="0" smtClean="0">
                <a:solidFill>
                  <a:schemeClr val="tx1"/>
                </a:solidFill>
              </a:rPr>
              <a:t>ك</a:t>
            </a:r>
            <a:r>
              <a:rPr lang="ar-AE" dirty="0" smtClean="0">
                <a:solidFill>
                  <a:schemeClr val="tx1"/>
                </a:solidFill>
              </a:rPr>
              <a:t>ْ</a:t>
            </a:r>
            <a:r>
              <a:rPr lang="ar-SA" dirty="0" smtClean="0">
                <a:solidFill>
                  <a:schemeClr val="tx1"/>
                </a:solidFill>
              </a:rPr>
              <a:t>ث</a:t>
            </a:r>
            <a:r>
              <a:rPr lang="ar-AE" dirty="0" smtClean="0">
                <a:solidFill>
                  <a:schemeClr val="tx1"/>
                </a:solidFill>
              </a:rPr>
              <a:t>ِ</a:t>
            </a:r>
            <a:r>
              <a:rPr lang="ar-SA" dirty="0" smtClean="0">
                <a:solidFill>
                  <a:schemeClr val="tx1"/>
                </a:solidFill>
              </a:rPr>
              <a:t>ر</a:t>
            </a:r>
            <a:r>
              <a:rPr lang="ar-AE" dirty="0" smtClean="0">
                <a:solidFill>
                  <a:schemeClr val="tx1"/>
                </a:solidFill>
              </a:rPr>
              <a:t>ٍ</a:t>
            </a:r>
            <a:r>
              <a:rPr lang="ar-SA" dirty="0" smtClean="0">
                <a:solidFill>
                  <a:schemeClr val="tx1"/>
                </a:solidFill>
              </a:rPr>
              <a:t> </a:t>
            </a:r>
            <a:r>
              <a:rPr lang="ar-SA" dirty="0" smtClean="0">
                <a:solidFill>
                  <a:schemeClr val="tx1"/>
                </a:solidFill>
              </a:rPr>
              <a:t>أو </a:t>
            </a:r>
            <a:r>
              <a:rPr lang="ar-SA" dirty="0" smtClean="0">
                <a:solidFill>
                  <a:schemeClr val="tx1"/>
                </a:solidFill>
              </a:rPr>
              <a:t>م</a:t>
            </a:r>
            <a:r>
              <a:rPr lang="ar-AE" dirty="0" smtClean="0">
                <a:solidFill>
                  <a:schemeClr val="tx1"/>
                </a:solidFill>
              </a:rPr>
              <a:t>ُ</a:t>
            </a:r>
            <a:r>
              <a:rPr lang="ar-SA" dirty="0" smtClean="0">
                <a:solidFill>
                  <a:schemeClr val="tx1"/>
                </a:solidFill>
              </a:rPr>
              <a:t>ت</a:t>
            </a:r>
            <a:r>
              <a:rPr lang="ar-AE" dirty="0" smtClean="0">
                <a:solidFill>
                  <a:schemeClr val="tx1"/>
                </a:solidFill>
              </a:rPr>
              <a:t>َ</a:t>
            </a:r>
            <a:r>
              <a:rPr lang="ar-SA" dirty="0" smtClean="0">
                <a:solidFill>
                  <a:schemeClr val="tx1"/>
                </a:solidFill>
              </a:rPr>
              <a:t>و</a:t>
            </a:r>
            <a:r>
              <a:rPr lang="ar-AE" dirty="0" smtClean="0">
                <a:solidFill>
                  <a:schemeClr val="tx1"/>
                </a:solidFill>
              </a:rPr>
              <a:t>َ</a:t>
            </a:r>
            <a:r>
              <a:rPr lang="ar-SA" dirty="0" smtClean="0">
                <a:solidFill>
                  <a:schemeClr val="tx1"/>
                </a:solidFill>
              </a:rPr>
              <a:t>س</a:t>
            </a:r>
            <a:r>
              <a:rPr lang="ar-AE" dirty="0" smtClean="0">
                <a:solidFill>
                  <a:schemeClr val="tx1"/>
                </a:solidFill>
              </a:rPr>
              <a:t>ِّ</a:t>
            </a:r>
            <a:r>
              <a:rPr lang="ar-SA" dirty="0" smtClean="0">
                <a:solidFill>
                  <a:schemeClr val="tx1"/>
                </a:solidFill>
              </a:rPr>
              <a:t>ط</a:t>
            </a:r>
            <a:r>
              <a:rPr lang="ar-SA" dirty="0" smtClean="0">
                <a:solidFill>
                  <a:schemeClr val="tx1"/>
                </a:solidFill>
              </a:rPr>
              <a:t>، ولم يخرج لأبي هريرة رضي الله عنه في معجمه هذا؛ لأنه أفرده بمسند </a:t>
            </a:r>
            <a:r>
              <a:rPr lang="ar-SA" dirty="0" smtClean="0">
                <a:solidFill>
                  <a:schemeClr val="tx1"/>
                </a:solidFill>
              </a:rPr>
              <a:t>م</a:t>
            </a:r>
            <a:r>
              <a:rPr lang="ar-AE" dirty="0" smtClean="0">
                <a:solidFill>
                  <a:schemeClr val="tx1"/>
                </a:solidFill>
              </a:rPr>
              <a:t>ُ</a:t>
            </a:r>
            <a:r>
              <a:rPr lang="ar-SA" dirty="0" smtClean="0">
                <a:solidFill>
                  <a:schemeClr val="tx1"/>
                </a:solidFill>
              </a:rPr>
              <a:t>س</a:t>
            </a:r>
            <a:r>
              <a:rPr lang="ar-AE" dirty="0" smtClean="0">
                <a:solidFill>
                  <a:schemeClr val="tx1"/>
                </a:solidFill>
              </a:rPr>
              <a:t>ْ</a:t>
            </a:r>
            <a:r>
              <a:rPr lang="ar-SA" dirty="0" smtClean="0">
                <a:solidFill>
                  <a:schemeClr val="tx1"/>
                </a:solidFill>
              </a:rPr>
              <a:t>ت</a:t>
            </a:r>
            <a:r>
              <a:rPr lang="ar-AE" dirty="0" smtClean="0">
                <a:solidFill>
                  <a:schemeClr val="tx1"/>
                </a:solidFill>
              </a:rPr>
              <a:t>َ</a:t>
            </a:r>
            <a:r>
              <a:rPr lang="ar-SA" dirty="0" smtClean="0">
                <a:solidFill>
                  <a:schemeClr val="tx1"/>
                </a:solidFill>
              </a:rPr>
              <a:t>ق</a:t>
            </a:r>
            <a:r>
              <a:rPr lang="ar-AE" dirty="0" smtClean="0">
                <a:solidFill>
                  <a:schemeClr val="tx1"/>
                </a:solidFill>
              </a:rPr>
              <a:t>ِ</a:t>
            </a:r>
            <a:r>
              <a:rPr lang="ar-SA" dirty="0" smtClean="0">
                <a:solidFill>
                  <a:schemeClr val="tx1"/>
                </a:solidFill>
              </a:rPr>
              <a:t>ل </a:t>
            </a:r>
            <a:r>
              <a:rPr lang="ar-SA" dirty="0" smtClean="0">
                <a:solidFill>
                  <a:schemeClr val="tx1"/>
                </a:solidFill>
              </a:rPr>
              <a:t>نظراً لكثرة مروياته، </a:t>
            </a:r>
            <a:r>
              <a:rPr lang="ar-AE" dirty="0" smtClean="0">
                <a:solidFill>
                  <a:schemeClr val="tx1"/>
                </a:solidFill>
              </a:rPr>
              <a:t>ثم </a:t>
            </a:r>
            <a:r>
              <a:rPr lang="ar-AE" dirty="0" smtClean="0">
                <a:solidFill>
                  <a:schemeClr val="tx1"/>
                </a:solidFill>
              </a:rPr>
              <a:t>إنه </a:t>
            </a:r>
            <a:r>
              <a:rPr lang="ar-SA" dirty="0" smtClean="0">
                <a:solidFill>
                  <a:schemeClr val="tx1"/>
                </a:solidFill>
              </a:rPr>
              <a:t>لم يشترط استيعاب حديث المكثرين</a:t>
            </a:r>
            <a:r>
              <a:rPr lang="ar-AE" dirty="0" smtClean="0">
                <a:solidFill>
                  <a:schemeClr val="tx1"/>
                </a:solidFill>
              </a:rPr>
              <a:t>.</a:t>
            </a:r>
            <a:endParaRPr lang="en-US" dirty="0" smtClean="0">
              <a:solidFill>
                <a:schemeClr val="tx1"/>
              </a:solidFill>
            </a:endParaRPr>
          </a:p>
          <a:p>
            <a:pPr algn="just"/>
            <a:r>
              <a:rPr lang="ar-AE" dirty="0" smtClean="0">
                <a:solidFill>
                  <a:schemeClr val="tx1"/>
                </a:solidFill>
              </a:rPr>
              <a:t>2- </a:t>
            </a:r>
            <a:r>
              <a:rPr lang="ar-SA" dirty="0" smtClean="0">
                <a:solidFill>
                  <a:schemeClr val="tx1"/>
                </a:solidFill>
              </a:rPr>
              <a:t>التزم استيعاب مرويات </a:t>
            </a:r>
            <a:r>
              <a:rPr lang="ar-SA" dirty="0" smtClean="0">
                <a:solidFill>
                  <a:schemeClr val="tx1"/>
                </a:solidFill>
              </a:rPr>
              <a:t>الم</a:t>
            </a:r>
            <a:r>
              <a:rPr lang="ar-AE" dirty="0" smtClean="0">
                <a:solidFill>
                  <a:schemeClr val="tx1"/>
                </a:solidFill>
              </a:rPr>
              <a:t>ُ</a:t>
            </a:r>
            <a:r>
              <a:rPr lang="ar-SA" dirty="0" smtClean="0">
                <a:solidFill>
                  <a:schemeClr val="tx1"/>
                </a:solidFill>
              </a:rPr>
              <a:t>ق</a:t>
            </a:r>
            <a:r>
              <a:rPr lang="ar-AE" dirty="0" smtClean="0">
                <a:solidFill>
                  <a:schemeClr val="tx1"/>
                </a:solidFill>
              </a:rPr>
              <a:t>ِ</a:t>
            </a:r>
            <a:r>
              <a:rPr lang="ar-SA" dirty="0" smtClean="0">
                <a:solidFill>
                  <a:schemeClr val="tx1"/>
                </a:solidFill>
              </a:rPr>
              <a:t>ل</a:t>
            </a:r>
            <a:r>
              <a:rPr lang="ar-AE" dirty="0" smtClean="0">
                <a:solidFill>
                  <a:schemeClr val="tx1"/>
                </a:solidFill>
              </a:rPr>
              <a:t>ِّ</a:t>
            </a:r>
            <a:r>
              <a:rPr lang="ar-SA" dirty="0" smtClean="0">
                <a:solidFill>
                  <a:schemeClr val="tx1"/>
                </a:solidFill>
              </a:rPr>
              <a:t>ين </a:t>
            </a:r>
            <a:r>
              <a:rPr lang="ar-SA" dirty="0" smtClean="0">
                <a:solidFill>
                  <a:schemeClr val="tx1"/>
                </a:solidFill>
              </a:rPr>
              <a:t>من الصحابة رضوان الله عليهم</a:t>
            </a:r>
            <a:r>
              <a:rPr lang="en-US" dirty="0" smtClean="0">
                <a:solidFill>
                  <a:schemeClr val="tx1"/>
                </a:solidFill>
              </a:rPr>
              <a:t>.</a:t>
            </a:r>
          </a:p>
          <a:p>
            <a:pPr algn="just"/>
            <a:r>
              <a:rPr lang="ar-AE" dirty="0" smtClean="0">
                <a:solidFill>
                  <a:schemeClr val="tx1"/>
                </a:solidFill>
              </a:rPr>
              <a:t>3- </a:t>
            </a:r>
            <a:r>
              <a:rPr lang="ar-SA" dirty="0" smtClean="0">
                <a:solidFill>
                  <a:schemeClr val="tx1"/>
                </a:solidFill>
              </a:rPr>
              <a:t>التزم إيراد أسماء الصحابة الذين ليست لهم رواية، وعر</a:t>
            </a:r>
            <a:r>
              <a:rPr lang="ar-AE" dirty="0" smtClean="0">
                <a:solidFill>
                  <a:schemeClr val="tx1"/>
                </a:solidFill>
              </a:rPr>
              <a:t>َّ</a:t>
            </a:r>
            <a:r>
              <a:rPr lang="ar-SA" dirty="0" smtClean="0">
                <a:solidFill>
                  <a:schemeClr val="tx1"/>
                </a:solidFill>
              </a:rPr>
              <a:t>ف </a:t>
            </a:r>
            <a:r>
              <a:rPr lang="ar-SA" dirty="0" smtClean="0">
                <a:solidFill>
                  <a:schemeClr val="tx1"/>
                </a:solidFill>
              </a:rPr>
              <a:t>بهم</a:t>
            </a:r>
            <a:r>
              <a:rPr lang="ar-AE" dirty="0" smtClean="0">
                <a:solidFill>
                  <a:schemeClr val="tx1"/>
                </a:solidFill>
              </a:rPr>
              <a:t> أولا</a:t>
            </a:r>
            <a:r>
              <a:rPr lang="ar-SA" dirty="0" smtClean="0">
                <a:solidFill>
                  <a:schemeClr val="tx1"/>
                </a:solidFill>
              </a:rPr>
              <a:t>، </a:t>
            </a:r>
            <a:r>
              <a:rPr lang="ar-SA" dirty="0" smtClean="0">
                <a:solidFill>
                  <a:schemeClr val="tx1"/>
                </a:solidFill>
              </a:rPr>
              <a:t>وذكر فضائلهم - من مرويات غيرهم -؛ لأن من أهداف </a:t>
            </a:r>
            <a:r>
              <a:rPr lang="ar-SA" dirty="0" smtClean="0">
                <a:solidFill>
                  <a:schemeClr val="tx1"/>
                </a:solidFill>
              </a:rPr>
              <a:t>تأليف</a:t>
            </a:r>
            <a:r>
              <a:rPr lang="ar-AE" dirty="0" smtClean="0">
                <a:solidFill>
                  <a:schemeClr val="tx1"/>
                </a:solidFill>
              </a:rPr>
              <a:t>ِ</a:t>
            </a:r>
            <a:r>
              <a:rPr lang="ar-SA" dirty="0" smtClean="0">
                <a:solidFill>
                  <a:schemeClr val="tx1"/>
                </a:solidFill>
              </a:rPr>
              <a:t>ه </a:t>
            </a:r>
            <a:r>
              <a:rPr lang="ar-SA" dirty="0" smtClean="0">
                <a:solidFill>
                  <a:schemeClr val="tx1"/>
                </a:solidFill>
              </a:rPr>
              <a:t>لهذا المعجم: معرفة الصحابة</a:t>
            </a:r>
            <a:r>
              <a:rPr lang="ar-AE" dirty="0" smtClean="0">
                <a:solidFill>
                  <a:schemeClr val="tx1"/>
                </a:solidFill>
              </a:rPr>
              <a:t>.</a:t>
            </a:r>
            <a:endParaRPr lang="en-US" dirty="0" smtClean="0">
              <a:solidFill>
                <a:schemeClr val="tx1"/>
              </a:solidFill>
            </a:endParaRPr>
          </a:p>
          <a:p>
            <a:pPr algn="just"/>
            <a:endParaRPr lang="ar-A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628799"/>
          </a:xfrm>
        </p:spPr>
        <p:txBody>
          <a:bodyPr/>
          <a:lstStyle/>
          <a:p>
            <a:r>
              <a:rPr lang="ar-AE" b="1" dirty="0" smtClean="0"/>
              <a:t>منهجه في المعجم الكبير (تابع):</a:t>
            </a:r>
            <a:endParaRPr lang="ar-AE" b="1" dirty="0"/>
          </a:p>
        </p:txBody>
      </p:sp>
      <p:sp>
        <p:nvSpPr>
          <p:cNvPr id="3" name="Subtitle 2"/>
          <p:cNvSpPr>
            <a:spLocks noGrp="1"/>
          </p:cNvSpPr>
          <p:nvPr>
            <p:ph type="subTitle" idx="1"/>
          </p:nvPr>
        </p:nvSpPr>
        <p:spPr>
          <a:xfrm>
            <a:off x="0" y="1556792"/>
            <a:ext cx="9144000" cy="5301208"/>
          </a:xfrm>
        </p:spPr>
        <p:txBody>
          <a:bodyPr>
            <a:normAutofit/>
          </a:bodyPr>
          <a:lstStyle/>
          <a:p>
            <a:pPr algn="just"/>
            <a:r>
              <a:rPr lang="ar-AE" dirty="0" smtClean="0">
                <a:solidFill>
                  <a:schemeClr val="tx1"/>
                </a:solidFill>
              </a:rPr>
              <a:t>4- </a:t>
            </a:r>
            <a:r>
              <a:rPr lang="ar-SA" dirty="0" smtClean="0">
                <a:solidFill>
                  <a:schemeClr val="tx1"/>
                </a:solidFill>
              </a:rPr>
              <a:t>التزم ترتيب كل ما سبق على حروف المعجم</a:t>
            </a:r>
            <a:r>
              <a:rPr lang="en-US" dirty="0" smtClean="0">
                <a:solidFill>
                  <a:schemeClr val="tx1"/>
                </a:solidFill>
              </a:rPr>
              <a:t>.</a:t>
            </a:r>
          </a:p>
          <a:p>
            <a:pPr algn="just"/>
            <a:r>
              <a:rPr lang="ar-AE" dirty="0" smtClean="0">
                <a:solidFill>
                  <a:schemeClr val="tx1"/>
                </a:solidFill>
              </a:rPr>
              <a:t>5</a:t>
            </a:r>
            <a:r>
              <a:rPr lang="ar-AE" dirty="0" smtClean="0">
                <a:solidFill>
                  <a:schemeClr val="tx1"/>
                </a:solidFill>
              </a:rPr>
              <a:t>- </a:t>
            </a:r>
            <a:r>
              <a:rPr lang="ar-SA" dirty="0" smtClean="0">
                <a:solidFill>
                  <a:schemeClr val="tx1"/>
                </a:solidFill>
              </a:rPr>
              <a:t>بدأ بذكر الخلفاء الراشدين، على ترتيب خلافتهم، ثم أتبعهم بذكر بقية العشرة المبشرين بالجنة</a:t>
            </a:r>
            <a:r>
              <a:rPr lang="en-US" dirty="0" smtClean="0">
                <a:solidFill>
                  <a:schemeClr val="tx1"/>
                </a:solidFill>
              </a:rPr>
              <a:t>.</a:t>
            </a:r>
            <a:endParaRPr lang="en-US" dirty="0" smtClean="0">
              <a:solidFill>
                <a:schemeClr val="tx1"/>
              </a:solidFill>
            </a:endParaRPr>
          </a:p>
          <a:p>
            <a:pPr algn="just"/>
            <a:r>
              <a:rPr lang="ar-AE" dirty="0" smtClean="0">
                <a:solidFill>
                  <a:schemeClr val="tx1"/>
                </a:solidFill>
              </a:rPr>
              <a:t>6- </a:t>
            </a:r>
            <a:r>
              <a:rPr lang="ar-SA" dirty="0" smtClean="0">
                <a:solidFill>
                  <a:schemeClr val="tx1"/>
                </a:solidFill>
              </a:rPr>
              <a:t>إذا اجتمعت مجموعة من الأحاديث في موضوع ما</a:t>
            </a:r>
            <a:r>
              <a:rPr lang="ar-AE" dirty="0" smtClean="0">
                <a:solidFill>
                  <a:schemeClr val="tx1"/>
                </a:solidFill>
              </a:rPr>
              <a:t>،</a:t>
            </a:r>
            <a:r>
              <a:rPr lang="ar-SA" dirty="0" smtClean="0">
                <a:solidFill>
                  <a:schemeClr val="tx1"/>
                </a:solidFill>
              </a:rPr>
              <a:t> عنون لها بعنوان مناسب؛ كأن يقول: " باب كذ</a:t>
            </a:r>
            <a:r>
              <a:rPr lang="ar-AE" dirty="0" smtClean="0">
                <a:solidFill>
                  <a:schemeClr val="tx1"/>
                </a:solidFill>
              </a:rPr>
              <a:t>ا</a:t>
            </a:r>
            <a:r>
              <a:rPr lang="ar-AE" dirty="0" smtClean="0">
                <a:solidFill>
                  <a:schemeClr val="tx1"/>
                </a:solidFill>
              </a:rPr>
              <a:t>“.</a:t>
            </a:r>
          </a:p>
          <a:p>
            <a:pPr algn="just"/>
            <a:r>
              <a:rPr lang="ar-AE" dirty="0" smtClean="0">
                <a:solidFill>
                  <a:schemeClr val="tx1"/>
                </a:solidFill>
              </a:rPr>
              <a:t>6- </a:t>
            </a:r>
            <a:r>
              <a:rPr lang="ar-SA" dirty="0" smtClean="0">
                <a:solidFill>
                  <a:schemeClr val="tx1"/>
                </a:solidFill>
              </a:rPr>
              <a:t>من لم يكن له رواية عن رسول الله (أو تقدم موته</a:t>
            </a:r>
            <a:r>
              <a:rPr lang="ar-AE" dirty="0" smtClean="0">
                <a:solidFill>
                  <a:schemeClr val="tx1"/>
                </a:solidFill>
              </a:rPr>
              <a:t>،</a:t>
            </a:r>
            <a:r>
              <a:rPr lang="ar-SA" dirty="0" smtClean="0">
                <a:solidFill>
                  <a:schemeClr val="tx1"/>
                </a:solidFill>
              </a:rPr>
              <a:t> يذكره نقلًا عن كتب المغازي، وتاريخ العلماء ليوقف على عدد الرواة عنه</a:t>
            </a:r>
            <a:r>
              <a:rPr lang="ar-AE" dirty="0" smtClean="0">
                <a:solidFill>
                  <a:schemeClr val="tx1"/>
                </a:solidFill>
              </a:rPr>
              <a:t>).</a:t>
            </a:r>
            <a:endParaRPr lang="ar-AE" dirty="0"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96751"/>
          </a:xfrm>
        </p:spPr>
        <p:txBody>
          <a:bodyPr/>
          <a:lstStyle/>
          <a:p>
            <a:r>
              <a:rPr lang="ar-AE" b="1" dirty="0" smtClean="0"/>
              <a:t>منهجه في المعجم الكبير (تابع):</a:t>
            </a:r>
            <a:endParaRPr lang="ar-AE" b="1" dirty="0"/>
          </a:p>
        </p:txBody>
      </p:sp>
      <p:sp>
        <p:nvSpPr>
          <p:cNvPr id="3" name="Subtitle 2"/>
          <p:cNvSpPr>
            <a:spLocks noGrp="1"/>
          </p:cNvSpPr>
          <p:nvPr>
            <p:ph type="subTitle" idx="1"/>
          </p:nvPr>
        </p:nvSpPr>
        <p:spPr>
          <a:xfrm>
            <a:off x="0" y="1196752"/>
            <a:ext cx="9144000" cy="5661248"/>
          </a:xfrm>
        </p:spPr>
        <p:txBody>
          <a:bodyPr>
            <a:normAutofit fontScale="77500" lnSpcReduction="20000"/>
          </a:bodyPr>
          <a:lstStyle/>
          <a:p>
            <a:pPr algn="just"/>
            <a:r>
              <a:rPr lang="en-US" dirty="0" smtClean="0">
                <a:solidFill>
                  <a:schemeClr val="tx1"/>
                </a:solidFill>
              </a:rPr>
              <a:t/>
            </a:r>
            <a:br>
              <a:rPr lang="en-US" dirty="0" smtClean="0">
                <a:solidFill>
                  <a:schemeClr val="tx1"/>
                </a:solidFill>
              </a:rPr>
            </a:br>
            <a:r>
              <a:rPr lang="ar-AE" sz="3800" dirty="0" smtClean="0">
                <a:solidFill>
                  <a:schemeClr val="tx1"/>
                </a:solidFill>
              </a:rPr>
              <a:t>7- </a:t>
            </a:r>
            <a:r>
              <a:rPr lang="ar-SA" sz="3800" dirty="0" smtClean="0">
                <a:solidFill>
                  <a:schemeClr val="tx1"/>
                </a:solidFill>
              </a:rPr>
              <a:t>إذا اشترك عدد من الصحابة في اسم واحد</a:t>
            </a:r>
            <a:r>
              <a:rPr lang="ar-AE" sz="3800" dirty="0" smtClean="0">
                <a:solidFill>
                  <a:schemeClr val="tx1"/>
                </a:solidFill>
              </a:rPr>
              <a:t>،</a:t>
            </a:r>
            <a:r>
              <a:rPr lang="ar-SA" sz="3800" dirty="0" smtClean="0">
                <a:solidFill>
                  <a:schemeClr val="tx1"/>
                </a:solidFill>
              </a:rPr>
              <a:t> أفرد لهم بابًا خاصًا وعنون له بعنوان "باب من اسمه كذا</a:t>
            </a:r>
            <a:r>
              <a:rPr lang="ar-AE" sz="3800" dirty="0" smtClean="0">
                <a:solidFill>
                  <a:schemeClr val="tx1"/>
                </a:solidFill>
              </a:rPr>
              <a:t>“.</a:t>
            </a:r>
            <a:r>
              <a:rPr lang="en-US" sz="3800" dirty="0" smtClean="0">
                <a:solidFill>
                  <a:schemeClr val="tx1"/>
                </a:solidFill>
              </a:rPr>
              <a:t> </a:t>
            </a:r>
            <a:endParaRPr lang="ar-AE" sz="3800" dirty="0" smtClean="0">
              <a:solidFill>
                <a:schemeClr val="tx1"/>
              </a:solidFill>
            </a:endParaRPr>
          </a:p>
          <a:p>
            <a:pPr algn="just"/>
            <a:r>
              <a:rPr lang="ar-AE" sz="3800" dirty="0" smtClean="0">
                <a:solidFill>
                  <a:schemeClr val="tx1"/>
                </a:solidFill>
              </a:rPr>
              <a:t>8- </a:t>
            </a:r>
            <a:r>
              <a:rPr lang="ar-SA" sz="3800" dirty="0" smtClean="0">
                <a:solidFill>
                  <a:schemeClr val="tx1"/>
                </a:solidFill>
              </a:rPr>
              <a:t>ذكر المؤلف أبوابًا ولم يترجم لها بترجمة، فيقول "باب" فقط </a:t>
            </a:r>
            <a:r>
              <a:rPr lang="ar-AE" sz="3800" dirty="0" smtClean="0">
                <a:solidFill>
                  <a:schemeClr val="tx1"/>
                </a:solidFill>
              </a:rPr>
              <a:t>،</a:t>
            </a:r>
            <a:r>
              <a:rPr lang="ar-SA" sz="3800" dirty="0" smtClean="0">
                <a:solidFill>
                  <a:schemeClr val="tx1"/>
                </a:solidFill>
              </a:rPr>
              <a:t> وهذا يفعله إذا كان بين هذا الباب والذي قبله أو بينه والذي بعده اتصال في الموضوع</a:t>
            </a:r>
            <a:r>
              <a:rPr lang="en-US" sz="3800" dirty="0" smtClean="0">
                <a:solidFill>
                  <a:schemeClr val="tx1"/>
                </a:solidFill>
              </a:rPr>
              <a:t>.</a:t>
            </a:r>
          </a:p>
          <a:p>
            <a:pPr algn="just"/>
            <a:r>
              <a:rPr lang="ar-AE" sz="3800" dirty="0" smtClean="0">
                <a:solidFill>
                  <a:schemeClr val="tx1"/>
                </a:solidFill>
              </a:rPr>
              <a:t>9- </a:t>
            </a:r>
            <a:r>
              <a:rPr lang="ar-SA" sz="3800" dirty="0" smtClean="0">
                <a:solidFill>
                  <a:schemeClr val="tx1"/>
                </a:solidFill>
              </a:rPr>
              <a:t>إذا دارت عدة أحاديث لصحابي حول موضوع واحد، ووجد المؤلف أن هناك مرويات لصحابي آخر لها تعلق بهذا الموضوع، فإنه يذكرها </a:t>
            </a:r>
            <a:r>
              <a:rPr lang="ar-AE" sz="3800" dirty="0" smtClean="0">
                <a:solidFill>
                  <a:schemeClr val="tx1"/>
                </a:solidFill>
              </a:rPr>
              <a:t>رغم أنها </a:t>
            </a:r>
            <a:r>
              <a:rPr lang="ar-SA" sz="3800" dirty="0" smtClean="0">
                <a:solidFill>
                  <a:schemeClr val="tx1"/>
                </a:solidFill>
              </a:rPr>
              <a:t>ليست </a:t>
            </a:r>
            <a:r>
              <a:rPr lang="ar-SA" sz="3800" dirty="0" smtClean="0">
                <a:solidFill>
                  <a:schemeClr val="tx1"/>
                </a:solidFill>
              </a:rPr>
              <a:t>تحت ترجمة ذلك الصحابي، </a:t>
            </a:r>
            <a:r>
              <a:rPr lang="ar-SA" sz="3800" dirty="0" smtClean="0">
                <a:solidFill>
                  <a:schemeClr val="tx1"/>
                </a:solidFill>
              </a:rPr>
              <a:t>ق</a:t>
            </a:r>
            <a:r>
              <a:rPr lang="ar-AE" sz="3800" dirty="0" smtClean="0">
                <a:solidFill>
                  <a:schemeClr val="tx1"/>
                </a:solidFill>
              </a:rPr>
              <a:t>َ</a:t>
            </a:r>
            <a:r>
              <a:rPr lang="ar-SA" sz="3800" dirty="0" smtClean="0">
                <a:solidFill>
                  <a:schemeClr val="tx1"/>
                </a:solidFill>
              </a:rPr>
              <a:t>ص</a:t>
            </a:r>
            <a:r>
              <a:rPr lang="ar-AE" sz="3800" dirty="0" smtClean="0">
                <a:solidFill>
                  <a:schemeClr val="tx1"/>
                </a:solidFill>
              </a:rPr>
              <a:t>ْ</a:t>
            </a:r>
            <a:r>
              <a:rPr lang="ar-SA" sz="3800" dirty="0" smtClean="0">
                <a:solidFill>
                  <a:schemeClr val="tx1"/>
                </a:solidFill>
              </a:rPr>
              <a:t>د</a:t>
            </a:r>
            <a:r>
              <a:rPr lang="ar-AE" sz="3800" dirty="0" smtClean="0">
                <a:solidFill>
                  <a:schemeClr val="tx1"/>
                </a:solidFill>
              </a:rPr>
              <a:t>ُ</a:t>
            </a:r>
            <a:r>
              <a:rPr lang="ar-SA" sz="3800" dirty="0" smtClean="0">
                <a:solidFill>
                  <a:schemeClr val="tx1"/>
                </a:solidFill>
              </a:rPr>
              <a:t>ه </a:t>
            </a:r>
            <a:r>
              <a:rPr lang="ar-SA" sz="3800" dirty="0" smtClean="0">
                <a:solidFill>
                  <a:schemeClr val="tx1"/>
                </a:solidFill>
              </a:rPr>
              <a:t>بذلك استكمال النفع بالموضوع الواحد في موضع واحد، ثم يرجع فيستكمل مرويات الصحابي المترجم</a:t>
            </a:r>
            <a:r>
              <a:rPr lang="en-US" sz="3800" dirty="0" smtClean="0">
                <a:solidFill>
                  <a:schemeClr val="tx1"/>
                </a:solidFill>
              </a:rPr>
              <a:t>.</a:t>
            </a:r>
          </a:p>
          <a:p>
            <a:pPr algn="just"/>
            <a:r>
              <a:rPr lang="ar-AE" sz="3800" dirty="0" smtClean="0">
                <a:solidFill>
                  <a:schemeClr val="tx1"/>
                </a:solidFill>
              </a:rPr>
              <a:t>10- </a:t>
            </a:r>
            <a:r>
              <a:rPr lang="ar-SA" sz="3800" dirty="0" smtClean="0">
                <a:solidFill>
                  <a:schemeClr val="tx1"/>
                </a:solidFill>
              </a:rPr>
              <a:t>قلّما يكرر حديثًا بسنده ومتنه كما هو، بل لابد من مغايرة، تتمثل غالبًا في تعدد الطرق، وهذا من شأنه تقوية الحديث ورفعه من درجة إلى التي أعلى منها</a:t>
            </a:r>
            <a:r>
              <a:rPr lang="en-US" sz="3800" dirty="0" smtClean="0">
                <a:solidFill>
                  <a:schemeClr val="tx1"/>
                </a:solidFill>
              </a:rPr>
              <a:t>.</a:t>
            </a:r>
          </a:p>
          <a:p>
            <a:pPr algn="just"/>
            <a:r>
              <a:rPr lang="en-US" dirty="0" smtClean="0"/>
              <a:t/>
            </a:r>
            <a:br>
              <a:rPr lang="en-US" dirty="0" smtClean="0"/>
            </a:br>
            <a:endParaRPr lang="ar-A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80727"/>
          </a:xfrm>
        </p:spPr>
        <p:txBody>
          <a:bodyPr/>
          <a:lstStyle/>
          <a:p>
            <a:r>
              <a:rPr lang="ar-AE" b="1" dirty="0" smtClean="0"/>
              <a:t>ميزات الكتاب:</a:t>
            </a:r>
            <a:endParaRPr lang="ar-AE" b="1" dirty="0"/>
          </a:p>
        </p:txBody>
      </p:sp>
      <p:sp>
        <p:nvSpPr>
          <p:cNvPr id="3" name="Subtitle 2"/>
          <p:cNvSpPr>
            <a:spLocks noGrp="1"/>
          </p:cNvSpPr>
          <p:nvPr>
            <p:ph type="subTitle" idx="1"/>
          </p:nvPr>
        </p:nvSpPr>
        <p:spPr>
          <a:xfrm>
            <a:off x="0" y="1052736"/>
            <a:ext cx="9144000" cy="5805264"/>
          </a:xfrm>
        </p:spPr>
        <p:txBody>
          <a:bodyPr>
            <a:normAutofit/>
          </a:bodyPr>
          <a:lstStyle/>
          <a:p>
            <a:pPr algn="just"/>
            <a:r>
              <a:rPr lang="ar-AE" sz="3600" dirty="0" smtClean="0">
                <a:solidFill>
                  <a:schemeClr val="tx1"/>
                </a:solidFill>
              </a:rPr>
              <a:t>1- </a:t>
            </a:r>
            <a:r>
              <a:rPr lang="ar-SA" sz="3600" dirty="0" smtClean="0">
                <a:solidFill>
                  <a:schemeClr val="tx1"/>
                </a:solidFill>
              </a:rPr>
              <a:t>يعتبر المعجم الكبير للطبراني من مصادر السنة النبوية الأصيلة ذات الأهمية الجليلة</a:t>
            </a:r>
            <a:r>
              <a:rPr lang="en-US" sz="3600" dirty="0" smtClean="0">
                <a:solidFill>
                  <a:schemeClr val="tx1"/>
                </a:solidFill>
              </a:rPr>
              <a:t>.</a:t>
            </a:r>
          </a:p>
          <a:p>
            <a:pPr algn="just"/>
            <a:r>
              <a:rPr lang="ar-AE" sz="3600" dirty="0" smtClean="0">
                <a:solidFill>
                  <a:schemeClr val="tx1"/>
                </a:solidFill>
              </a:rPr>
              <a:t>2- </a:t>
            </a:r>
            <a:r>
              <a:rPr lang="ar-SA" sz="3600" dirty="0" smtClean="0">
                <a:solidFill>
                  <a:schemeClr val="tx1"/>
                </a:solidFill>
              </a:rPr>
              <a:t>يعتبر من الموسوعات الكبيرة المسندة</a:t>
            </a:r>
            <a:r>
              <a:rPr lang="en-US" sz="3600" dirty="0" smtClean="0">
                <a:solidFill>
                  <a:schemeClr val="tx1"/>
                </a:solidFill>
              </a:rPr>
              <a:t>.</a:t>
            </a:r>
          </a:p>
          <a:p>
            <a:pPr algn="r"/>
            <a:r>
              <a:rPr lang="ar-AE" sz="3400" dirty="0" smtClean="0">
                <a:solidFill>
                  <a:schemeClr val="tx1"/>
                </a:solidFill>
              </a:rPr>
              <a:t>3- </a:t>
            </a:r>
            <a:r>
              <a:rPr lang="ar-SA" sz="3600" dirty="0" smtClean="0">
                <a:solidFill>
                  <a:schemeClr val="tx1"/>
                </a:solidFill>
              </a:rPr>
              <a:t>اشتماله على كثير من الزوائد على الكتب الستة</a:t>
            </a:r>
            <a:r>
              <a:rPr lang="en-US" sz="3600" dirty="0" smtClean="0">
                <a:solidFill>
                  <a:schemeClr val="tx1"/>
                </a:solidFill>
              </a:rPr>
              <a:t>.</a:t>
            </a:r>
            <a:endParaRPr lang="en-US" sz="3400" dirty="0" smtClean="0">
              <a:solidFill>
                <a:schemeClr val="tx1"/>
              </a:solidFill>
            </a:endParaRPr>
          </a:p>
          <a:p>
            <a:pPr algn="r"/>
            <a:r>
              <a:rPr lang="ar-AE" sz="3400" dirty="0" smtClean="0">
                <a:solidFill>
                  <a:schemeClr val="tx1"/>
                </a:solidFill>
              </a:rPr>
              <a:t>4- </a:t>
            </a:r>
            <a:r>
              <a:rPr lang="ar-SA" sz="3600" dirty="0" smtClean="0">
                <a:solidFill>
                  <a:schemeClr val="tx1"/>
                </a:solidFill>
              </a:rPr>
              <a:t>يُعَد من أبرز المصادر الأصيلة في معرفة الصحابة، </a:t>
            </a:r>
            <a:r>
              <a:rPr lang="ar-SA" sz="3600" dirty="0" smtClean="0">
                <a:solidFill>
                  <a:schemeClr val="tx1"/>
                </a:solidFill>
              </a:rPr>
              <a:t>وذ</a:t>
            </a:r>
            <a:r>
              <a:rPr lang="ar-AE" sz="3600" dirty="0" smtClean="0">
                <a:solidFill>
                  <a:schemeClr val="tx1"/>
                </a:solidFill>
              </a:rPr>
              <a:t>ِ</a:t>
            </a:r>
            <a:r>
              <a:rPr lang="ar-SA" sz="3600" dirty="0" smtClean="0">
                <a:solidFill>
                  <a:schemeClr val="tx1"/>
                </a:solidFill>
              </a:rPr>
              <a:t>ك</a:t>
            </a:r>
            <a:r>
              <a:rPr lang="ar-AE" sz="3600" dirty="0" smtClean="0">
                <a:solidFill>
                  <a:schemeClr val="tx1"/>
                </a:solidFill>
              </a:rPr>
              <a:t>ْ</a:t>
            </a:r>
            <a:r>
              <a:rPr lang="ar-SA" sz="3600" dirty="0" smtClean="0">
                <a:solidFill>
                  <a:schemeClr val="tx1"/>
                </a:solidFill>
              </a:rPr>
              <a:t>ر</a:t>
            </a:r>
            <a:r>
              <a:rPr lang="ar-AE" sz="3600" dirty="0" smtClean="0">
                <a:solidFill>
                  <a:schemeClr val="tx1"/>
                </a:solidFill>
              </a:rPr>
              <a:t>ِ</a:t>
            </a:r>
            <a:r>
              <a:rPr lang="ar-SA" sz="3600" dirty="0" smtClean="0">
                <a:solidFill>
                  <a:schemeClr val="tx1"/>
                </a:solidFill>
              </a:rPr>
              <a:t> </a:t>
            </a:r>
            <a:r>
              <a:rPr lang="ar-SA" sz="3600" dirty="0" smtClean="0">
                <a:solidFill>
                  <a:schemeClr val="tx1"/>
                </a:solidFill>
              </a:rPr>
              <a:t>أنسابهم ووفياتهم وفضائلهم</a:t>
            </a:r>
            <a:r>
              <a:rPr lang="en-US" sz="3600" dirty="0" smtClean="0">
                <a:solidFill>
                  <a:schemeClr val="tx1"/>
                </a:solidFill>
              </a:rPr>
              <a:t>.</a:t>
            </a:r>
            <a:r>
              <a:rPr lang="en-US" dirty="0" smtClean="0"/>
              <a:t/>
            </a:r>
            <a:br>
              <a:rPr lang="en-US" dirty="0" smtClean="0"/>
            </a:br>
            <a:endParaRPr lang="en-US" dirty="0" smtClean="0">
              <a:solidFill>
                <a:schemeClr val="tx1"/>
              </a:solidFill>
            </a:endParaRPr>
          </a:p>
          <a:p>
            <a:pPr algn="just"/>
            <a:r>
              <a:rPr lang="en-US" dirty="0" smtClean="0"/>
              <a:t/>
            </a:r>
            <a:br>
              <a:rPr lang="en-US" dirty="0" smtClean="0"/>
            </a:br>
            <a:endParaRPr lang="ar-A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96751"/>
          </a:xfrm>
        </p:spPr>
        <p:txBody>
          <a:bodyPr/>
          <a:lstStyle/>
          <a:p>
            <a:r>
              <a:rPr lang="ar-SA" b="1" dirty="0" smtClean="0"/>
              <a:t>المع</a:t>
            </a:r>
            <a:r>
              <a:rPr lang="ar-AE" b="1" dirty="0" smtClean="0"/>
              <a:t>ج</a:t>
            </a:r>
            <a:r>
              <a:rPr lang="ar-SA" b="1" dirty="0" smtClean="0"/>
              <a:t>م الأوسط</a:t>
            </a:r>
            <a:r>
              <a:rPr lang="ar-AE" b="1" dirty="0" smtClean="0"/>
              <a:t>:</a:t>
            </a:r>
            <a:endParaRPr lang="ar-AE" b="1" dirty="0"/>
          </a:p>
        </p:txBody>
      </p:sp>
      <p:sp>
        <p:nvSpPr>
          <p:cNvPr id="3" name="Subtitle 2"/>
          <p:cNvSpPr>
            <a:spLocks noGrp="1"/>
          </p:cNvSpPr>
          <p:nvPr>
            <p:ph type="subTitle" idx="1"/>
          </p:nvPr>
        </p:nvSpPr>
        <p:spPr>
          <a:xfrm>
            <a:off x="0" y="1340768"/>
            <a:ext cx="9144000" cy="5517232"/>
          </a:xfrm>
        </p:spPr>
        <p:txBody>
          <a:bodyPr/>
          <a:lstStyle/>
          <a:p>
            <a:pPr algn="just"/>
            <a:r>
              <a:rPr lang="ar-AE" b="1" dirty="0" smtClean="0">
                <a:solidFill>
                  <a:schemeClr val="tx1"/>
                </a:solidFill>
              </a:rPr>
              <a:t>1- موضوع المعجم الأوسط:</a:t>
            </a:r>
          </a:p>
          <a:p>
            <a:pPr algn="just"/>
            <a:r>
              <a:rPr lang="ar-SA" dirty="0" smtClean="0">
                <a:solidFill>
                  <a:schemeClr val="tx1"/>
                </a:solidFill>
              </a:rPr>
              <a:t>موضوع </a:t>
            </a:r>
            <a:r>
              <a:rPr lang="ar-SA" dirty="0" smtClean="0">
                <a:solidFill>
                  <a:schemeClr val="tx1"/>
                </a:solidFill>
              </a:rPr>
              <a:t>"الأوسط" </a:t>
            </a:r>
            <a:r>
              <a:rPr lang="ar-SA" dirty="0" smtClean="0">
                <a:solidFill>
                  <a:schemeClr val="tx1"/>
                </a:solidFill>
              </a:rPr>
              <a:t>يتمثل </a:t>
            </a:r>
            <a:r>
              <a:rPr lang="ar-SA" dirty="0" smtClean="0">
                <a:solidFill>
                  <a:schemeClr val="tx1"/>
                </a:solidFill>
              </a:rPr>
              <a:t>في جمع الأحاديث الغر</a:t>
            </a:r>
            <a:r>
              <a:rPr lang="ar-AE" dirty="0" smtClean="0">
                <a:solidFill>
                  <a:schemeClr val="tx1"/>
                </a:solidFill>
              </a:rPr>
              <a:t>ي</a:t>
            </a:r>
            <a:r>
              <a:rPr lang="ar-SA" dirty="0" smtClean="0">
                <a:solidFill>
                  <a:schemeClr val="tx1"/>
                </a:solidFill>
              </a:rPr>
              <a:t>ب</a:t>
            </a:r>
            <a:r>
              <a:rPr lang="ar-AE" dirty="0" smtClean="0">
                <a:solidFill>
                  <a:schemeClr val="tx1"/>
                </a:solidFill>
              </a:rPr>
              <a:t>ة</a:t>
            </a:r>
            <a:r>
              <a:rPr lang="ar-SA" dirty="0" smtClean="0">
                <a:solidFill>
                  <a:schemeClr val="tx1"/>
                </a:solidFill>
              </a:rPr>
              <a:t> والفوائد والتنصيص على غرابتها وموضوع التفرد أو المخالفة فيها، فهو ي</a:t>
            </a:r>
            <a:r>
              <a:rPr lang="ar-AE" dirty="0" smtClean="0">
                <a:solidFill>
                  <a:schemeClr val="tx1"/>
                </a:solidFill>
              </a:rPr>
              <a:t>ُ</a:t>
            </a:r>
            <a:r>
              <a:rPr lang="ar-SA" dirty="0" smtClean="0">
                <a:solidFill>
                  <a:schemeClr val="tx1"/>
                </a:solidFill>
              </a:rPr>
              <a:t>ع</a:t>
            </a:r>
            <a:r>
              <a:rPr lang="ar-AE" dirty="0" smtClean="0">
                <a:solidFill>
                  <a:schemeClr val="tx1"/>
                </a:solidFill>
              </a:rPr>
              <a:t>َ</a:t>
            </a:r>
            <a:r>
              <a:rPr lang="ar-SA" dirty="0" smtClean="0">
                <a:solidFill>
                  <a:schemeClr val="tx1"/>
                </a:solidFill>
              </a:rPr>
              <a:t>د</a:t>
            </a:r>
            <a:r>
              <a:rPr lang="ar-AE" dirty="0" smtClean="0">
                <a:solidFill>
                  <a:schemeClr val="tx1"/>
                </a:solidFill>
              </a:rPr>
              <a:t>ُّ</a:t>
            </a:r>
            <a:r>
              <a:rPr lang="ar-SA" dirty="0" smtClean="0">
                <a:solidFill>
                  <a:schemeClr val="tx1"/>
                </a:solidFill>
              </a:rPr>
              <a:t> مصدراً أساسياً لعلل الحديث</a:t>
            </a:r>
            <a:r>
              <a:rPr lang="ar-AE" dirty="0" smtClean="0">
                <a:solidFill>
                  <a:schemeClr val="tx1"/>
                </a:solidFill>
              </a:rPr>
              <a:t>.</a:t>
            </a:r>
            <a:endParaRPr lang="en-US" dirty="0" smtClean="0">
              <a:solidFill>
                <a:schemeClr val="tx1"/>
              </a:solidFill>
            </a:endParaRPr>
          </a:p>
          <a:p>
            <a:pPr algn="just"/>
            <a:r>
              <a:rPr lang="ar-SA" dirty="0" smtClean="0">
                <a:solidFill>
                  <a:schemeClr val="tx1"/>
                </a:solidFill>
              </a:rPr>
              <a:t>قال الحافظ ابن حجر في "النكت": من مظان الأحاديث الأفراد</a:t>
            </a:r>
            <a:r>
              <a:rPr lang="ar-AE" dirty="0" smtClean="0">
                <a:solidFill>
                  <a:schemeClr val="tx1"/>
                </a:solidFill>
              </a:rPr>
              <a:t>:</a:t>
            </a:r>
            <a:r>
              <a:rPr lang="ar-SA" dirty="0" smtClean="0">
                <a:solidFill>
                  <a:schemeClr val="tx1"/>
                </a:solidFill>
              </a:rPr>
              <a:t> مسند أبي بكر البزار؛ فإنه أكثر فيه من إيراد ذلك وبيانه، وتبعه أبو القاسم الطبراني في المعجم الأوسط</a:t>
            </a:r>
            <a:r>
              <a:rPr lang="ar-AE" dirty="0" smtClean="0">
                <a:solidFill>
                  <a:schemeClr val="tx1"/>
                </a:solidFill>
              </a:rPr>
              <a:t>.</a:t>
            </a:r>
            <a:endParaRPr lang="ar-AE"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96751"/>
          </a:xfrm>
        </p:spPr>
        <p:txBody>
          <a:bodyPr/>
          <a:lstStyle/>
          <a:p>
            <a:r>
              <a:rPr lang="ar-AE" b="1" dirty="0" smtClean="0"/>
              <a:t>منهجه في </a:t>
            </a:r>
            <a:r>
              <a:rPr lang="ar-SA" b="1" dirty="0" smtClean="0"/>
              <a:t>المع</a:t>
            </a:r>
            <a:r>
              <a:rPr lang="ar-AE" b="1" dirty="0" smtClean="0"/>
              <a:t>ج</a:t>
            </a:r>
            <a:r>
              <a:rPr lang="ar-SA" b="1" dirty="0" smtClean="0"/>
              <a:t>م الأوسط</a:t>
            </a:r>
            <a:r>
              <a:rPr lang="ar-AE" b="1" dirty="0" smtClean="0"/>
              <a:t>:</a:t>
            </a:r>
            <a:endParaRPr lang="ar-AE" b="1" dirty="0"/>
          </a:p>
        </p:txBody>
      </p:sp>
      <p:sp>
        <p:nvSpPr>
          <p:cNvPr id="3" name="Subtitle 2"/>
          <p:cNvSpPr>
            <a:spLocks noGrp="1"/>
          </p:cNvSpPr>
          <p:nvPr>
            <p:ph type="subTitle" idx="1"/>
          </p:nvPr>
        </p:nvSpPr>
        <p:spPr>
          <a:xfrm>
            <a:off x="0" y="1340768"/>
            <a:ext cx="9144000" cy="5517232"/>
          </a:xfrm>
        </p:spPr>
        <p:txBody>
          <a:bodyPr>
            <a:normAutofit/>
          </a:bodyPr>
          <a:lstStyle/>
          <a:p>
            <a:pPr algn="just"/>
            <a:r>
              <a:rPr lang="ar-AE" b="1" dirty="0" smtClean="0">
                <a:solidFill>
                  <a:schemeClr val="tx1"/>
                </a:solidFill>
              </a:rPr>
              <a:t>1- ترتيبه وتعليقه على الأحاديث:</a:t>
            </a:r>
          </a:p>
          <a:p>
            <a:pPr algn="just"/>
            <a:r>
              <a:rPr lang="ar-SA" dirty="0" smtClean="0">
                <a:solidFill>
                  <a:schemeClr val="tx1"/>
                </a:solidFill>
              </a:rPr>
              <a:t>رتب المؤلف أسامي شيوخه على حروف المعجم، ولم يتقيّد برواية عدد معين لكل شيخ؛ بل قد ي</a:t>
            </a:r>
            <a:r>
              <a:rPr lang="ar-AE" dirty="0" smtClean="0">
                <a:solidFill>
                  <a:schemeClr val="tx1"/>
                </a:solidFill>
              </a:rPr>
              <a:t>ُ</a:t>
            </a:r>
            <a:r>
              <a:rPr lang="ar-SA" dirty="0" smtClean="0">
                <a:solidFill>
                  <a:schemeClr val="tx1"/>
                </a:solidFill>
              </a:rPr>
              <a:t>ك</a:t>
            </a:r>
            <a:r>
              <a:rPr lang="ar-AE" dirty="0" smtClean="0">
                <a:solidFill>
                  <a:schemeClr val="tx1"/>
                </a:solidFill>
              </a:rPr>
              <a:t>ْ</a:t>
            </a:r>
            <a:r>
              <a:rPr lang="ar-SA" dirty="0" smtClean="0">
                <a:solidFill>
                  <a:schemeClr val="tx1"/>
                </a:solidFill>
              </a:rPr>
              <a:t>ث</a:t>
            </a:r>
            <a:r>
              <a:rPr lang="ar-AE" dirty="0" smtClean="0">
                <a:solidFill>
                  <a:schemeClr val="tx1"/>
                </a:solidFill>
              </a:rPr>
              <a:t>ِ</a:t>
            </a:r>
            <a:r>
              <a:rPr lang="ar-SA" dirty="0" smtClean="0">
                <a:solidFill>
                  <a:schemeClr val="tx1"/>
                </a:solidFill>
              </a:rPr>
              <a:t>ر وقد ي</a:t>
            </a:r>
            <a:r>
              <a:rPr lang="ar-AE" dirty="0" smtClean="0">
                <a:solidFill>
                  <a:schemeClr val="tx1"/>
                </a:solidFill>
              </a:rPr>
              <a:t>ُ</a:t>
            </a:r>
            <a:r>
              <a:rPr lang="ar-SA" dirty="0" smtClean="0">
                <a:solidFill>
                  <a:schemeClr val="tx1"/>
                </a:solidFill>
              </a:rPr>
              <a:t>ق</a:t>
            </a:r>
            <a:r>
              <a:rPr lang="ar-AE" dirty="0" smtClean="0">
                <a:solidFill>
                  <a:schemeClr val="tx1"/>
                </a:solidFill>
              </a:rPr>
              <a:t>ِ</a:t>
            </a:r>
            <a:r>
              <a:rPr lang="ar-SA" dirty="0" smtClean="0">
                <a:solidFill>
                  <a:schemeClr val="tx1"/>
                </a:solidFill>
              </a:rPr>
              <a:t>ل</a:t>
            </a:r>
            <a:r>
              <a:rPr lang="ar-AE" dirty="0" smtClean="0">
                <a:solidFill>
                  <a:schemeClr val="tx1"/>
                </a:solidFill>
              </a:rPr>
              <a:t>ّ</a:t>
            </a:r>
            <a:r>
              <a:rPr lang="ar-SA" dirty="0" smtClean="0">
                <a:solidFill>
                  <a:schemeClr val="tx1"/>
                </a:solidFill>
              </a:rPr>
              <a:t> بحسب روايته عن هذا الشيخ، وبحسب المستغرب من المرويات</a:t>
            </a:r>
            <a:r>
              <a:rPr lang="en-US" dirty="0" smtClean="0">
                <a:solidFill>
                  <a:schemeClr val="tx1"/>
                </a:solidFill>
              </a:rPr>
              <a:t>.</a:t>
            </a:r>
            <a:endParaRPr lang="ar-AE" dirty="0" smtClean="0">
              <a:solidFill>
                <a:schemeClr val="tx1"/>
              </a:solidFill>
            </a:endParaRPr>
          </a:p>
          <a:p>
            <a:pPr algn="just"/>
            <a:r>
              <a:rPr lang="ar-SA" dirty="0" smtClean="0">
                <a:solidFill>
                  <a:schemeClr val="tx1"/>
                </a:solidFill>
              </a:rPr>
              <a:t>وي</a:t>
            </a:r>
            <a:r>
              <a:rPr lang="ar-AE" dirty="0" smtClean="0">
                <a:solidFill>
                  <a:schemeClr val="tx1"/>
                </a:solidFill>
              </a:rPr>
              <a:t>ُ</a:t>
            </a:r>
            <a:r>
              <a:rPr lang="ar-SA" dirty="0" smtClean="0">
                <a:solidFill>
                  <a:schemeClr val="tx1"/>
                </a:solidFill>
              </a:rPr>
              <a:t>ع</a:t>
            </a:r>
            <a:r>
              <a:rPr lang="ar-AE" dirty="0" smtClean="0">
                <a:solidFill>
                  <a:schemeClr val="tx1"/>
                </a:solidFill>
              </a:rPr>
              <a:t>َ</a:t>
            </a:r>
            <a:r>
              <a:rPr lang="ar-SA" dirty="0" smtClean="0">
                <a:solidFill>
                  <a:schemeClr val="tx1"/>
                </a:solidFill>
              </a:rPr>
              <a:t>قّب </a:t>
            </a:r>
            <a:r>
              <a:rPr lang="ar-AE" dirty="0" smtClean="0">
                <a:solidFill>
                  <a:schemeClr val="tx1"/>
                </a:solidFill>
              </a:rPr>
              <a:t>على </a:t>
            </a:r>
            <a:r>
              <a:rPr lang="ar-SA" dirty="0" smtClean="0">
                <a:solidFill>
                  <a:schemeClr val="tx1"/>
                </a:solidFill>
              </a:rPr>
              <a:t>كل حديث ببيان ما وقع فيه من الانفرادات، فيقول: لم يروه إلا فلان عن فلان..</a:t>
            </a:r>
            <a:r>
              <a:rPr lang="ar-AE" dirty="0" smtClean="0">
                <a:solidFill>
                  <a:schemeClr val="tx1"/>
                </a:solidFill>
              </a:rPr>
              <a:t>.</a:t>
            </a:r>
            <a:r>
              <a:rPr lang="ar-SA" dirty="0" smtClean="0">
                <a:solidFill>
                  <a:schemeClr val="tx1"/>
                </a:solidFill>
              </a:rPr>
              <a:t>، أو تفرّد به فلان عن فلان</a:t>
            </a:r>
            <a:r>
              <a:rPr lang="en-US" dirty="0" smtClean="0">
                <a:solidFill>
                  <a:schemeClr val="tx1"/>
                </a:solidFill>
              </a:rPr>
              <a:t>.</a:t>
            </a:r>
          </a:p>
          <a:p>
            <a:pPr algn="just"/>
            <a:r>
              <a:rPr lang="en-US" dirty="0" smtClean="0"/>
              <a:t/>
            </a:r>
            <a:br>
              <a:rPr lang="en-US" dirty="0" smtClean="0"/>
            </a:br>
            <a:endParaRPr lang="en-US" dirty="0" smtClean="0"/>
          </a:p>
          <a:p>
            <a:pPr algn="r"/>
            <a:r>
              <a:rPr lang="en-US" dirty="0" smtClean="0"/>
              <a:t/>
            </a:r>
            <a:br>
              <a:rPr lang="en-US" dirty="0" smtClean="0"/>
            </a:br>
            <a:endParaRPr lang="ar-AE"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340767"/>
          </a:xfrm>
        </p:spPr>
        <p:txBody>
          <a:bodyPr/>
          <a:lstStyle/>
          <a:p>
            <a:r>
              <a:rPr lang="ar-AE" b="1" dirty="0" smtClean="0"/>
              <a:t>المعجم الصغير:</a:t>
            </a:r>
            <a:endParaRPr lang="ar-AE" b="1" dirty="0"/>
          </a:p>
        </p:txBody>
      </p:sp>
      <p:sp>
        <p:nvSpPr>
          <p:cNvPr id="3" name="Subtitle 2"/>
          <p:cNvSpPr>
            <a:spLocks noGrp="1"/>
          </p:cNvSpPr>
          <p:nvPr>
            <p:ph type="subTitle" idx="1"/>
          </p:nvPr>
        </p:nvSpPr>
        <p:spPr>
          <a:xfrm>
            <a:off x="0" y="1484784"/>
            <a:ext cx="9144000" cy="5373216"/>
          </a:xfrm>
        </p:spPr>
        <p:txBody>
          <a:bodyPr>
            <a:normAutofit/>
          </a:bodyPr>
          <a:lstStyle/>
          <a:p>
            <a:pPr algn="just"/>
            <a:r>
              <a:rPr lang="ar-AE" dirty="0" smtClean="0">
                <a:solidFill>
                  <a:schemeClr val="tx1"/>
                </a:solidFill>
              </a:rPr>
              <a:t>وصفه:</a:t>
            </a:r>
          </a:p>
          <a:p>
            <a:pPr algn="just"/>
            <a:r>
              <a:rPr lang="ar-SA" dirty="0" smtClean="0">
                <a:solidFill>
                  <a:schemeClr val="tx1"/>
                </a:solidFill>
              </a:rPr>
              <a:t>يعتبر المعجم الصغير للطبراني من الكتب التي اعتنت بذكر الأحاديث الغرائب، وبيان وجه الغرابة فيها</a:t>
            </a:r>
            <a:r>
              <a:rPr lang="en-US" dirty="0" smtClean="0">
                <a:solidFill>
                  <a:schemeClr val="tx1"/>
                </a:solidFill>
              </a:rPr>
              <a:t>.</a:t>
            </a:r>
          </a:p>
          <a:p>
            <a:pPr algn="just"/>
            <a:r>
              <a:rPr lang="ar-SA" dirty="0" smtClean="0">
                <a:solidFill>
                  <a:schemeClr val="tx1"/>
                </a:solidFill>
              </a:rPr>
              <a:t>والفرق بين الصغير والأوسط: أن الطبراني أورد في الصغير حديثًا واحدًا في الغالب, أو حديثين في النادر لكلّ شيخ من شيوخه</a:t>
            </a:r>
            <a:r>
              <a:rPr lang="en-US" dirty="0" smtClean="0">
                <a:solidFill>
                  <a:schemeClr val="tx1"/>
                </a:solidFill>
              </a:rPr>
              <a:t>.</a:t>
            </a:r>
          </a:p>
          <a:p>
            <a:pPr algn="just"/>
            <a:r>
              <a:rPr lang="ar-SA" dirty="0" smtClean="0">
                <a:solidFill>
                  <a:schemeClr val="tx1"/>
                </a:solidFill>
              </a:rPr>
              <a:t>وأما الأوسط: فقد أورد - رحمه الله تعالى - كل المرويّات التي سمعها لكل شيخ من شيوخه</a:t>
            </a:r>
            <a:r>
              <a:rPr lang="en-US" dirty="0" smtClean="0">
                <a:solidFill>
                  <a:schemeClr val="tx1"/>
                </a:solidFill>
              </a:rPr>
              <a:t>.</a:t>
            </a:r>
            <a:endParaRPr lang="ar-AE" dirty="0" smtClean="0">
              <a:solidFill>
                <a:schemeClr val="tx1"/>
              </a:solidFill>
            </a:endParaRPr>
          </a:p>
          <a:p>
            <a:pPr algn="just"/>
            <a:r>
              <a:rPr lang="ar-AE" dirty="0" smtClean="0">
                <a:solidFill>
                  <a:schemeClr val="tx1"/>
                </a:solidFill>
              </a:rPr>
              <a:t>ويشتمل الكتاب على 1198 حديثا، فيه المرفوع وغيره.</a:t>
            </a:r>
            <a:endParaRPr lang="ar-AE"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340767"/>
          </a:xfrm>
        </p:spPr>
        <p:txBody>
          <a:bodyPr/>
          <a:lstStyle/>
          <a:p>
            <a:r>
              <a:rPr lang="ar-AE" b="1" dirty="0" smtClean="0"/>
              <a:t>منهجه في المعجم الصغير:</a:t>
            </a:r>
            <a:endParaRPr lang="ar-AE" b="1" dirty="0"/>
          </a:p>
        </p:txBody>
      </p:sp>
      <p:sp>
        <p:nvSpPr>
          <p:cNvPr id="3" name="Subtitle 2"/>
          <p:cNvSpPr>
            <a:spLocks noGrp="1"/>
          </p:cNvSpPr>
          <p:nvPr>
            <p:ph type="subTitle" idx="1"/>
          </p:nvPr>
        </p:nvSpPr>
        <p:spPr>
          <a:xfrm>
            <a:off x="0" y="1484784"/>
            <a:ext cx="9144000" cy="5373216"/>
          </a:xfrm>
        </p:spPr>
        <p:txBody>
          <a:bodyPr>
            <a:normAutofit/>
          </a:bodyPr>
          <a:lstStyle/>
          <a:p>
            <a:pPr algn="just"/>
            <a:r>
              <a:rPr lang="ar-AE" dirty="0" smtClean="0">
                <a:solidFill>
                  <a:schemeClr val="tx1"/>
                </a:solidFill>
              </a:rPr>
              <a:t>1- </a:t>
            </a:r>
            <a:r>
              <a:rPr lang="ar-SA" dirty="0" smtClean="0">
                <a:solidFill>
                  <a:schemeClr val="tx1"/>
                </a:solidFill>
              </a:rPr>
              <a:t>رتب أسماء شيوخه على حروف المعجم</a:t>
            </a:r>
            <a:r>
              <a:rPr lang="en-US" dirty="0" smtClean="0">
                <a:solidFill>
                  <a:schemeClr val="tx1"/>
                </a:solidFill>
              </a:rPr>
              <a:t>.</a:t>
            </a:r>
            <a:endParaRPr lang="ar-AE" dirty="0" smtClean="0">
              <a:solidFill>
                <a:schemeClr val="tx1"/>
              </a:solidFill>
            </a:endParaRPr>
          </a:p>
          <a:p>
            <a:pPr algn="just"/>
            <a:r>
              <a:rPr lang="ar-AE" dirty="0" smtClean="0">
                <a:solidFill>
                  <a:schemeClr val="tx1"/>
                </a:solidFill>
              </a:rPr>
              <a:t>2- </a:t>
            </a:r>
            <a:r>
              <a:rPr lang="ar-SA" dirty="0" smtClean="0">
                <a:solidFill>
                  <a:schemeClr val="tx1"/>
                </a:solidFill>
              </a:rPr>
              <a:t>خر</a:t>
            </a:r>
            <a:r>
              <a:rPr lang="ar-AE" dirty="0" smtClean="0">
                <a:solidFill>
                  <a:schemeClr val="tx1"/>
                </a:solidFill>
              </a:rPr>
              <a:t>َّ</a:t>
            </a:r>
            <a:r>
              <a:rPr lang="ar-SA" dirty="0" smtClean="0">
                <a:solidFill>
                  <a:schemeClr val="tx1"/>
                </a:solidFill>
              </a:rPr>
              <a:t>ج تحت كل اسم حديثًا أو حديثين</a:t>
            </a:r>
            <a:r>
              <a:rPr lang="en-US" dirty="0" smtClean="0">
                <a:solidFill>
                  <a:schemeClr val="tx1"/>
                </a:solidFill>
              </a:rPr>
              <a:t>.</a:t>
            </a:r>
          </a:p>
          <a:p>
            <a:pPr algn="just"/>
            <a:r>
              <a:rPr lang="ar-AE" dirty="0" smtClean="0">
                <a:solidFill>
                  <a:schemeClr val="tx1"/>
                </a:solidFill>
              </a:rPr>
              <a:t>3- </a:t>
            </a:r>
            <a:r>
              <a:rPr lang="ar-SA" dirty="0" smtClean="0">
                <a:solidFill>
                  <a:schemeClr val="tx1"/>
                </a:solidFill>
              </a:rPr>
              <a:t>عق</a:t>
            </a:r>
            <a:r>
              <a:rPr lang="ar-AE" dirty="0" smtClean="0">
                <a:solidFill>
                  <a:schemeClr val="tx1"/>
                </a:solidFill>
              </a:rPr>
              <a:t>َّ</a:t>
            </a:r>
            <a:r>
              <a:rPr lang="ar-SA" dirty="0" smtClean="0">
                <a:solidFill>
                  <a:schemeClr val="tx1"/>
                </a:solidFill>
              </a:rPr>
              <a:t>ب </a:t>
            </a:r>
            <a:r>
              <a:rPr lang="ar-AE" smtClean="0">
                <a:solidFill>
                  <a:schemeClr val="tx1"/>
                </a:solidFill>
              </a:rPr>
              <a:t>على </a:t>
            </a:r>
            <a:r>
              <a:rPr lang="ar-SA" smtClean="0">
                <a:solidFill>
                  <a:schemeClr val="tx1"/>
                </a:solidFill>
              </a:rPr>
              <a:t>كل </a:t>
            </a:r>
            <a:r>
              <a:rPr lang="ar-SA" dirty="0" smtClean="0">
                <a:solidFill>
                  <a:schemeClr val="tx1"/>
                </a:solidFill>
              </a:rPr>
              <a:t>حديث ببيان ما في سنده من تفر</a:t>
            </a:r>
            <a:r>
              <a:rPr lang="ar-AE" dirty="0" smtClean="0">
                <a:solidFill>
                  <a:schemeClr val="tx1"/>
                </a:solidFill>
              </a:rPr>
              <a:t>ُّ</a:t>
            </a:r>
            <a:r>
              <a:rPr lang="ar-SA" dirty="0" smtClean="0">
                <a:solidFill>
                  <a:schemeClr val="tx1"/>
                </a:solidFill>
              </a:rPr>
              <a:t>د</a:t>
            </a:r>
            <a:r>
              <a:rPr lang="en-US" dirty="0" smtClean="0">
                <a:solidFill>
                  <a:schemeClr val="tx1"/>
                </a:solidFill>
              </a:rPr>
              <a:t>.</a:t>
            </a:r>
          </a:p>
          <a:p>
            <a:pPr algn="just"/>
            <a:r>
              <a:rPr lang="ar-AE" dirty="0" smtClean="0">
                <a:solidFill>
                  <a:schemeClr val="tx1"/>
                </a:solidFill>
              </a:rPr>
              <a:t>4- </a:t>
            </a:r>
            <a:r>
              <a:rPr lang="ar-SA" dirty="0" smtClean="0">
                <a:solidFill>
                  <a:schemeClr val="tx1"/>
                </a:solidFill>
              </a:rPr>
              <a:t>تكل</a:t>
            </a:r>
            <a:r>
              <a:rPr lang="ar-AE" dirty="0" smtClean="0">
                <a:solidFill>
                  <a:schemeClr val="tx1"/>
                </a:solidFill>
              </a:rPr>
              <a:t>َّ</a:t>
            </a:r>
            <a:r>
              <a:rPr lang="ar-SA" dirty="0" smtClean="0">
                <a:solidFill>
                  <a:schemeClr val="tx1"/>
                </a:solidFill>
              </a:rPr>
              <a:t>م على بعض الرواة جرحًا وتعديلًا، وبين أسماء بعض م</a:t>
            </a:r>
            <a:r>
              <a:rPr lang="ar-AE" dirty="0" smtClean="0">
                <a:solidFill>
                  <a:schemeClr val="tx1"/>
                </a:solidFill>
              </a:rPr>
              <a:t>َ</a:t>
            </a:r>
            <a:r>
              <a:rPr lang="ar-SA" dirty="0" smtClean="0">
                <a:solidFill>
                  <a:schemeClr val="tx1"/>
                </a:solidFill>
              </a:rPr>
              <a:t>ن ذ</a:t>
            </a:r>
            <a:r>
              <a:rPr lang="ar-AE" dirty="0" smtClean="0">
                <a:solidFill>
                  <a:schemeClr val="tx1"/>
                </a:solidFill>
              </a:rPr>
              <a:t>ُ</a:t>
            </a:r>
            <a:r>
              <a:rPr lang="ar-SA" dirty="0" smtClean="0">
                <a:solidFill>
                  <a:schemeClr val="tx1"/>
                </a:solidFill>
              </a:rPr>
              <a:t>ك</a:t>
            </a:r>
            <a:r>
              <a:rPr lang="ar-AE" dirty="0" smtClean="0">
                <a:solidFill>
                  <a:schemeClr val="tx1"/>
                </a:solidFill>
              </a:rPr>
              <a:t>ِ</a:t>
            </a:r>
            <a:r>
              <a:rPr lang="ar-SA" dirty="0" smtClean="0">
                <a:solidFill>
                  <a:schemeClr val="tx1"/>
                </a:solidFill>
              </a:rPr>
              <a:t>ر بكنيته، وأزال الل</a:t>
            </a:r>
            <a:r>
              <a:rPr lang="ar-AE" dirty="0" smtClean="0">
                <a:solidFill>
                  <a:schemeClr val="tx1"/>
                </a:solidFill>
              </a:rPr>
              <a:t>ّ</a:t>
            </a:r>
            <a:r>
              <a:rPr lang="ar-SA" dirty="0" smtClean="0">
                <a:solidFill>
                  <a:schemeClr val="tx1"/>
                </a:solidFill>
              </a:rPr>
              <a:t>ب</a:t>
            </a:r>
            <a:r>
              <a:rPr lang="ar-AE" dirty="0" smtClean="0">
                <a:solidFill>
                  <a:schemeClr val="tx1"/>
                </a:solidFill>
              </a:rPr>
              <a:t>ْ</a:t>
            </a:r>
            <a:r>
              <a:rPr lang="ar-SA" dirty="0" smtClean="0">
                <a:solidFill>
                  <a:schemeClr val="tx1"/>
                </a:solidFill>
              </a:rPr>
              <a:t>س في بعض الأسماء المتشابهة، وتكل</a:t>
            </a:r>
            <a:r>
              <a:rPr lang="ar-AE" dirty="0" smtClean="0">
                <a:solidFill>
                  <a:schemeClr val="tx1"/>
                </a:solidFill>
              </a:rPr>
              <a:t>َّ</a:t>
            </a:r>
            <a:r>
              <a:rPr lang="ar-SA" dirty="0" smtClean="0">
                <a:solidFill>
                  <a:schemeClr val="tx1"/>
                </a:solidFill>
              </a:rPr>
              <a:t>م على الاختلاف الواقع في بعض الأسماء، ونب</a:t>
            </a:r>
            <a:r>
              <a:rPr lang="ar-AE" dirty="0" smtClean="0">
                <a:solidFill>
                  <a:schemeClr val="tx1"/>
                </a:solidFill>
              </a:rPr>
              <a:t>َّ</a:t>
            </a:r>
            <a:r>
              <a:rPr lang="ar-SA" dirty="0" smtClean="0">
                <a:solidFill>
                  <a:schemeClr val="tx1"/>
                </a:solidFill>
              </a:rPr>
              <a:t>ه على بعض الأوهام التي وقعت من بعض الرواة في شيوخهم أو م</a:t>
            </a:r>
            <a:r>
              <a:rPr lang="ar-AE" dirty="0" smtClean="0">
                <a:solidFill>
                  <a:schemeClr val="tx1"/>
                </a:solidFill>
              </a:rPr>
              <a:t>َ</a:t>
            </a:r>
            <a:r>
              <a:rPr lang="ar-SA" dirty="0" smtClean="0">
                <a:solidFill>
                  <a:schemeClr val="tx1"/>
                </a:solidFill>
              </a:rPr>
              <a:t>ن فوق</a:t>
            </a:r>
            <a:r>
              <a:rPr lang="ar-AE" dirty="0" smtClean="0">
                <a:solidFill>
                  <a:schemeClr val="tx1"/>
                </a:solidFill>
              </a:rPr>
              <a:t>َ</a:t>
            </a:r>
            <a:r>
              <a:rPr lang="ar-SA" dirty="0" smtClean="0">
                <a:solidFill>
                  <a:schemeClr val="tx1"/>
                </a:solidFill>
              </a:rPr>
              <a:t>هم في أسانيد هذا الكتاب</a:t>
            </a:r>
            <a:r>
              <a:rPr lang="en-US" dirty="0" smtClean="0">
                <a:solidFill>
                  <a:schemeClr val="tx1"/>
                </a:solidFill>
              </a:rPr>
              <a:t>.</a:t>
            </a:r>
            <a:endParaRPr lang="ar-AE" dirty="0" smtClean="0">
              <a:solidFill>
                <a:schemeClr val="tx1"/>
              </a:solidFill>
            </a:endParaRPr>
          </a:p>
          <a:p>
            <a:pPr algn="just"/>
            <a:r>
              <a:rPr lang="ar-AE" dirty="0" smtClean="0">
                <a:solidFill>
                  <a:schemeClr val="tx1"/>
                </a:solidFill>
              </a:rPr>
              <a:t>5- </a:t>
            </a:r>
            <a:r>
              <a:rPr lang="ar-SA" dirty="0" smtClean="0">
                <a:solidFill>
                  <a:schemeClr val="tx1"/>
                </a:solidFill>
              </a:rPr>
              <a:t>شرح بعض الكلمات الغريبة، وبي</a:t>
            </a:r>
            <a:r>
              <a:rPr lang="ar-AE" dirty="0" smtClean="0">
                <a:solidFill>
                  <a:schemeClr val="tx1"/>
                </a:solidFill>
              </a:rPr>
              <a:t>َّ</a:t>
            </a:r>
            <a:r>
              <a:rPr lang="ar-SA" dirty="0" smtClean="0">
                <a:solidFill>
                  <a:schemeClr val="tx1"/>
                </a:solidFill>
              </a:rPr>
              <a:t>ن بعض العبارات الم</a:t>
            </a:r>
            <a:r>
              <a:rPr lang="ar-AE" dirty="0" smtClean="0">
                <a:solidFill>
                  <a:schemeClr val="tx1"/>
                </a:solidFill>
              </a:rPr>
              <a:t>ُ</a:t>
            </a:r>
            <a:r>
              <a:rPr lang="ar-SA" dirty="0" smtClean="0">
                <a:solidFill>
                  <a:schemeClr val="tx1"/>
                </a:solidFill>
              </a:rPr>
              <a:t>ب</a:t>
            </a:r>
            <a:r>
              <a:rPr lang="ar-AE" dirty="0" smtClean="0">
                <a:solidFill>
                  <a:schemeClr val="tx1"/>
                </a:solidFill>
              </a:rPr>
              <a:t>ْ</a:t>
            </a:r>
            <a:r>
              <a:rPr lang="ar-SA" dirty="0" smtClean="0">
                <a:solidFill>
                  <a:schemeClr val="tx1"/>
                </a:solidFill>
              </a:rPr>
              <a:t>ه</a:t>
            </a:r>
            <a:r>
              <a:rPr lang="ar-AE" dirty="0" smtClean="0">
                <a:solidFill>
                  <a:schemeClr val="tx1"/>
                </a:solidFill>
              </a:rPr>
              <a:t>َ</a:t>
            </a:r>
            <a:r>
              <a:rPr lang="ar-SA" dirty="0" smtClean="0">
                <a:solidFill>
                  <a:schemeClr val="tx1"/>
                </a:solidFill>
              </a:rPr>
              <a:t>م</a:t>
            </a:r>
            <a:r>
              <a:rPr lang="ar-AE" dirty="0" smtClean="0">
                <a:solidFill>
                  <a:schemeClr val="tx1"/>
                </a:solidFill>
              </a:rPr>
              <a:t>َ</a:t>
            </a:r>
            <a:r>
              <a:rPr lang="ar-SA" dirty="0" smtClean="0">
                <a:solidFill>
                  <a:schemeClr val="tx1"/>
                </a:solidFill>
              </a:rPr>
              <a:t>ة</a:t>
            </a:r>
            <a:r>
              <a:rPr lang="en-US" dirty="0" smtClean="0">
                <a:solidFill>
                  <a:schemeClr val="tx1"/>
                </a:solidFill>
              </a:rPr>
              <a:t>.</a:t>
            </a:r>
          </a:p>
          <a:p>
            <a:pPr algn="just"/>
            <a:endParaRPr lang="ar-AE"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268759"/>
          </a:xfrm>
        </p:spPr>
        <p:txBody>
          <a:bodyPr/>
          <a:lstStyle/>
          <a:p>
            <a:r>
              <a:rPr lang="ar-AE" b="1" dirty="0" smtClean="0"/>
              <a:t>التعريف بالطبراني:</a:t>
            </a:r>
            <a:endParaRPr lang="ar-AE" b="1" dirty="0"/>
          </a:p>
        </p:txBody>
      </p:sp>
      <p:sp>
        <p:nvSpPr>
          <p:cNvPr id="3" name="Subtitle 2"/>
          <p:cNvSpPr>
            <a:spLocks noGrp="1"/>
          </p:cNvSpPr>
          <p:nvPr>
            <p:ph type="subTitle" idx="1"/>
          </p:nvPr>
        </p:nvSpPr>
        <p:spPr>
          <a:xfrm>
            <a:off x="0" y="1196752"/>
            <a:ext cx="9144000" cy="5661248"/>
          </a:xfrm>
        </p:spPr>
        <p:txBody>
          <a:bodyPr/>
          <a:lstStyle/>
          <a:p>
            <a:pPr algn="just"/>
            <a:r>
              <a:rPr lang="ar-AE" dirty="0" smtClean="0">
                <a:solidFill>
                  <a:schemeClr val="tx1"/>
                </a:solidFill>
              </a:rPr>
              <a:t>اسمه ونسبه ومولده:</a:t>
            </a:r>
          </a:p>
          <a:p>
            <a:pPr algn="just"/>
            <a:r>
              <a:rPr lang="ar-AE" dirty="0" smtClean="0">
                <a:solidFill>
                  <a:schemeClr val="tx1"/>
                </a:solidFill>
              </a:rPr>
              <a:t>هو </a:t>
            </a:r>
            <a:r>
              <a:rPr lang="ar-SA" dirty="0" smtClean="0">
                <a:solidFill>
                  <a:schemeClr val="tx1"/>
                </a:solidFill>
              </a:rPr>
              <a:t>الإمام الحافظ </a:t>
            </a:r>
            <a:r>
              <a:rPr lang="ar-SA" dirty="0" smtClean="0">
                <a:solidFill>
                  <a:schemeClr val="tx1"/>
                </a:solidFill>
              </a:rPr>
              <a:t>أبو </a:t>
            </a:r>
            <a:r>
              <a:rPr lang="ar-SA" dirty="0" smtClean="0">
                <a:solidFill>
                  <a:schemeClr val="tx1"/>
                </a:solidFill>
              </a:rPr>
              <a:t>القاسم </a:t>
            </a:r>
            <a:r>
              <a:rPr lang="ar-SA" dirty="0">
                <a:solidFill>
                  <a:schemeClr val="tx1"/>
                </a:solidFill>
              </a:rPr>
              <a:t>سليمان بن أحمد بن أيوب بن مطير اللَّخمي الشامي الطبراني، صاحب المعاجم الثلاثة</a:t>
            </a:r>
            <a:r>
              <a:rPr lang="en-US" dirty="0" smtClean="0">
                <a:solidFill>
                  <a:schemeClr val="tx1"/>
                </a:solidFill>
              </a:rPr>
              <a:t>.</a:t>
            </a:r>
          </a:p>
          <a:p>
            <a:pPr algn="r"/>
            <a:r>
              <a:rPr lang="ar-SA" dirty="0">
                <a:solidFill>
                  <a:schemeClr val="tx1"/>
                </a:solidFill>
              </a:rPr>
              <a:t>مولده بمدينة عكا في شهر صفر سنة ستين </a:t>
            </a:r>
            <a:r>
              <a:rPr lang="ar-SA" dirty="0" smtClean="0">
                <a:solidFill>
                  <a:schemeClr val="tx1"/>
                </a:solidFill>
              </a:rPr>
              <a:t>ومائتين</a:t>
            </a:r>
            <a:r>
              <a:rPr lang="en-US" dirty="0" smtClean="0">
                <a:solidFill>
                  <a:schemeClr val="tx1"/>
                </a:solidFill>
              </a:rPr>
              <a:t>.</a:t>
            </a:r>
            <a:r>
              <a:rPr lang="en-US" dirty="0">
                <a:solidFill>
                  <a:schemeClr val="tx1"/>
                </a:solidFill>
              </a:rPr>
              <a:t/>
            </a:r>
            <a:br>
              <a:rPr lang="en-US" dirty="0">
                <a:solidFill>
                  <a:schemeClr val="tx1"/>
                </a:solidFill>
              </a:rPr>
            </a:br>
            <a:endParaRPr lang="ar-AE"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طلبه للعلم:</a:t>
            </a:r>
            <a:endParaRPr lang="ar-AE" b="1" dirty="0"/>
          </a:p>
        </p:txBody>
      </p:sp>
      <p:sp>
        <p:nvSpPr>
          <p:cNvPr id="3" name="Subtitle 2"/>
          <p:cNvSpPr>
            <a:spLocks noGrp="1"/>
          </p:cNvSpPr>
          <p:nvPr>
            <p:ph type="subTitle" idx="1"/>
          </p:nvPr>
        </p:nvSpPr>
        <p:spPr>
          <a:xfrm>
            <a:off x="0" y="1556792"/>
            <a:ext cx="9144000" cy="5301208"/>
          </a:xfrm>
        </p:spPr>
        <p:txBody>
          <a:bodyPr/>
          <a:lstStyle/>
          <a:p>
            <a:pPr algn="just"/>
            <a:r>
              <a:rPr lang="ar-SA" dirty="0" smtClean="0">
                <a:solidFill>
                  <a:schemeClr val="tx1"/>
                </a:solidFill>
              </a:rPr>
              <a:t>أول س</a:t>
            </a:r>
            <a:r>
              <a:rPr lang="ar-AE" dirty="0" smtClean="0">
                <a:solidFill>
                  <a:schemeClr val="tx1"/>
                </a:solidFill>
              </a:rPr>
              <a:t>َ</a:t>
            </a:r>
            <a:r>
              <a:rPr lang="ar-SA" dirty="0" smtClean="0">
                <a:solidFill>
                  <a:schemeClr val="tx1"/>
                </a:solidFill>
              </a:rPr>
              <a:t>ماع</a:t>
            </a:r>
            <a:r>
              <a:rPr lang="en-US" dirty="0" smtClean="0">
                <a:solidFill>
                  <a:schemeClr val="tx1"/>
                </a:solidFill>
              </a:rPr>
              <a:t> </a:t>
            </a:r>
            <a:r>
              <a:rPr lang="ar-SA" dirty="0" smtClean="0">
                <a:solidFill>
                  <a:schemeClr val="tx1"/>
                </a:solidFill>
              </a:rPr>
              <a:t> </a:t>
            </a:r>
            <a:r>
              <a:rPr lang="ar-AE" dirty="0" smtClean="0">
                <a:solidFill>
                  <a:schemeClr val="tx1"/>
                </a:solidFill>
              </a:rPr>
              <a:t>الطبراني </a:t>
            </a:r>
            <a:r>
              <a:rPr lang="ar-SA" dirty="0" smtClean="0">
                <a:solidFill>
                  <a:schemeClr val="tx1"/>
                </a:solidFill>
              </a:rPr>
              <a:t>في </a:t>
            </a:r>
            <a:r>
              <a:rPr lang="ar-SA" dirty="0">
                <a:solidFill>
                  <a:schemeClr val="tx1"/>
                </a:solidFill>
              </a:rPr>
              <a:t>سنة ثلاث وسبعين، وارتحل به أبوه، وحرص عليه، فإنه كان </a:t>
            </a:r>
            <a:r>
              <a:rPr lang="ar-SA" dirty="0" smtClean="0">
                <a:solidFill>
                  <a:schemeClr val="tx1"/>
                </a:solidFill>
              </a:rPr>
              <a:t>صاحب</a:t>
            </a:r>
            <a:r>
              <a:rPr lang="ar-AE" dirty="0" smtClean="0">
                <a:solidFill>
                  <a:schemeClr val="tx1"/>
                </a:solidFill>
              </a:rPr>
              <a:t>َ</a:t>
            </a:r>
            <a:r>
              <a:rPr lang="ar-SA" dirty="0" smtClean="0">
                <a:solidFill>
                  <a:schemeClr val="tx1"/>
                </a:solidFill>
              </a:rPr>
              <a:t> حديث</a:t>
            </a:r>
            <a:r>
              <a:rPr lang="ar-AE" dirty="0" smtClean="0">
                <a:solidFill>
                  <a:schemeClr val="tx1"/>
                </a:solidFill>
              </a:rPr>
              <a:t>ٍ</a:t>
            </a:r>
            <a:r>
              <a:rPr lang="ar-SA" dirty="0" smtClean="0">
                <a:solidFill>
                  <a:schemeClr val="tx1"/>
                </a:solidFill>
              </a:rPr>
              <a:t>، </a:t>
            </a:r>
            <a:r>
              <a:rPr lang="ar-AE" dirty="0" smtClean="0">
                <a:solidFill>
                  <a:schemeClr val="tx1"/>
                </a:solidFill>
              </a:rPr>
              <a:t>كان </a:t>
            </a:r>
            <a:r>
              <a:rPr lang="ar-SA" dirty="0" smtClean="0">
                <a:solidFill>
                  <a:schemeClr val="tx1"/>
                </a:solidFill>
              </a:rPr>
              <a:t>أوَّل</a:t>
            </a:r>
            <a:r>
              <a:rPr lang="ar-AE" dirty="0" smtClean="0">
                <a:solidFill>
                  <a:schemeClr val="tx1"/>
                </a:solidFill>
              </a:rPr>
              <a:t>ُ</a:t>
            </a:r>
            <a:r>
              <a:rPr lang="ar-SA" dirty="0" smtClean="0">
                <a:solidFill>
                  <a:schemeClr val="tx1"/>
                </a:solidFill>
              </a:rPr>
              <a:t> ار</a:t>
            </a:r>
            <a:r>
              <a:rPr lang="ar-AE" dirty="0" smtClean="0">
                <a:solidFill>
                  <a:schemeClr val="tx1"/>
                </a:solidFill>
              </a:rPr>
              <a:t>ْ</a:t>
            </a:r>
            <a:r>
              <a:rPr lang="ar-SA" dirty="0" smtClean="0">
                <a:solidFill>
                  <a:schemeClr val="tx1"/>
                </a:solidFill>
              </a:rPr>
              <a:t>ت</a:t>
            </a:r>
            <a:r>
              <a:rPr lang="ar-AE" dirty="0" smtClean="0">
                <a:solidFill>
                  <a:schemeClr val="tx1"/>
                </a:solidFill>
              </a:rPr>
              <a:t>ِ</a:t>
            </a:r>
            <a:r>
              <a:rPr lang="ar-SA" dirty="0" smtClean="0">
                <a:solidFill>
                  <a:schemeClr val="tx1"/>
                </a:solidFill>
              </a:rPr>
              <a:t>حال</a:t>
            </a:r>
            <a:r>
              <a:rPr lang="ar-AE" dirty="0" smtClean="0">
                <a:solidFill>
                  <a:schemeClr val="tx1"/>
                </a:solidFill>
              </a:rPr>
              <a:t>ِ</a:t>
            </a:r>
            <a:r>
              <a:rPr lang="ar-SA" dirty="0" smtClean="0">
                <a:solidFill>
                  <a:schemeClr val="tx1"/>
                </a:solidFill>
              </a:rPr>
              <a:t>ه </a:t>
            </a:r>
            <a:r>
              <a:rPr lang="ar-AE" dirty="0" smtClean="0">
                <a:solidFill>
                  <a:schemeClr val="tx1"/>
                </a:solidFill>
              </a:rPr>
              <a:t>سنة </a:t>
            </a:r>
            <a:r>
              <a:rPr lang="ar-SA" dirty="0" smtClean="0">
                <a:solidFill>
                  <a:schemeClr val="tx1"/>
                </a:solidFill>
              </a:rPr>
              <a:t>خمس </a:t>
            </a:r>
            <a:r>
              <a:rPr lang="ar-SA" dirty="0">
                <a:solidFill>
                  <a:schemeClr val="tx1"/>
                </a:solidFill>
              </a:rPr>
              <a:t>وسبعين، فبقي في الارتحال </a:t>
            </a:r>
            <a:r>
              <a:rPr lang="ar-SA" dirty="0" smtClean="0">
                <a:solidFill>
                  <a:schemeClr val="tx1"/>
                </a:solidFill>
              </a:rPr>
              <a:t>ول</a:t>
            </a:r>
            <a:r>
              <a:rPr lang="ar-AE" dirty="0" smtClean="0">
                <a:solidFill>
                  <a:schemeClr val="tx1"/>
                </a:solidFill>
              </a:rPr>
              <a:t>ُ</a:t>
            </a:r>
            <a:r>
              <a:rPr lang="ar-SA" dirty="0" smtClean="0">
                <a:solidFill>
                  <a:schemeClr val="tx1"/>
                </a:solidFill>
              </a:rPr>
              <a:t>ق</a:t>
            </a:r>
            <a:r>
              <a:rPr lang="ar-AE" dirty="0" smtClean="0">
                <a:solidFill>
                  <a:schemeClr val="tx1"/>
                </a:solidFill>
              </a:rPr>
              <a:t>ِ</a:t>
            </a:r>
            <a:r>
              <a:rPr lang="ar-SA" dirty="0" smtClean="0">
                <a:solidFill>
                  <a:schemeClr val="tx1"/>
                </a:solidFill>
              </a:rPr>
              <a:t>ي</a:t>
            </a:r>
            <a:r>
              <a:rPr lang="ar-AE" dirty="0" smtClean="0">
                <a:solidFill>
                  <a:schemeClr val="tx1"/>
                </a:solidFill>
              </a:rPr>
              <a:t>ِّ</a:t>
            </a:r>
            <a:r>
              <a:rPr lang="ar-SA" dirty="0" smtClean="0">
                <a:solidFill>
                  <a:schemeClr val="tx1"/>
                </a:solidFill>
              </a:rPr>
              <a:t> </a:t>
            </a:r>
            <a:r>
              <a:rPr lang="ar-SA" dirty="0">
                <a:solidFill>
                  <a:schemeClr val="tx1"/>
                </a:solidFill>
              </a:rPr>
              <a:t>الرجال ستة عشر عاماً، وكتب عمّن </a:t>
            </a:r>
            <a:r>
              <a:rPr lang="ar-SA" dirty="0" smtClean="0">
                <a:solidFill>
                  <a:schemeClr val="tx1"/>
                </a:solidFill>
              </a:rPr>
              <a:t>أق</a:t>
            </a:r>
            <a:r>
              <a:rPr lang="ar-AE" dirty="0" smtClean="0">
                <a:solidFill>
                  <a:schemeClr val="tx1"/>
                </a:solidFill>
              </a:rPr>
              <a:t>ْ</a:t>
            </a:r>
            <a:r>
              <a:rPr lang="ar-SA" dirty="0" smtClean="0">
                <a:solidFill>
                  <a:schemeClr val="tx1"/>
                </a:solidFill>
              </a:rPr>
              <a:t>ب</a:t>
            </a:r>
            <a:r>
              <a:rPr lang="ar-AE" dirty="0" smtClean="0">
                <a:solidFill>
                  <a:schemeClr val="tx1"/>
                </a:solidFill>
              </a:rPr>
              <a:t>َ</a:t>
            </a:r>
            <a:r>
              <a:rPr lang="ar-SA" dirty="0" smtClean="0">
                <a:solidFill>
                  <a:schemeClr val="tx1"/>
                </a:solidFill>
              </a:rPr>
              <a:t>ل وأد</a:t>
            </a:r>
            <a:r>
              <a:rPr lang="ar-AE" dirty="0" smtClean="0">
                <a:solidFill>
                  <a:schemeClr val="tx1"/>
                </a:solidFill>
              </a:rPr>
              <a:t>ْ</a:t>
            </a:r>
            <a:r>
              <a:rPr lang="ar-SA" dirty="0" smtClean="0">
                <a:solidFill>
                  <a:schemeClr val="tx1"/>
                </a:solidFill>
              </a:rPr>
              <a:t>ب</a:t>
            </a:r>
            <a:r>
              <a:rPr lang="ar-AE" dirty="0" smtClean="0">
                <a:solidFill>
                  <a:schemeClr val="tx1"/>
                </a:solidFill>
              </a:rPr>
              <a:t>َ</a:t>
            </a:r>
            <a:r>
              <a:rPr lang="ar-SA" dirty="0" smtClean="0">
                <a:solidFill>
                  <a:schemeClr val="tx1"/>
                </a:solidFill>
              </a:rPr>
              <a:t>ر</a:t>
            </a:r>
            <a:r>
              <a:rPr lang="ar-SA" dirty="0">
                <a:solidFill>
                  <a:schemeClr val="tx1"/>
                </a:solidFill>
              </a:rPr>
              <a:t>، وبرع في هذا الشأن، وجمع </a:t>
            </a:r>
            <a:r>
              <a:rPr lang="ar-SA" dirty="0" smtClean="0">
                <a:solidFill>
                  <a:schemeClr val="tx1"/>
                </a:solidFill>
              </a:rPr>
              <a:t>وصن</a:t>
            </a:r>
            <a:r>
              <a:rPr lang="ar-AE" dirty="0" smtClean="0">
                <a:solidFill>
                  <a:schemeClr val="tx1"/>
                </a:solidFill>
              </a:rPr>
              <a:t>َّ</a:t>
            </a:r>
            <a:r>
              <a:rPr lang="ar-SA" dirty="0" smtClean="0">
                <a:solidFill>
                  <a:schemeClr val="tx1"/>
                </a:solidFill>
              </a:rPr>
              <a:t>ف</a:t>
            </a:r>
            <a:r>
              <a:rPr lang="ar-SA" dirty="0">
                <a:solidFill>
                  <a:schemeClr val="tx1"/>
                </a:solidFill>
              </a:rPr>
              <a:t>، وعمّر دهراً طويلاً، وازدحم عليه المحدثون، ورحلوا إليه من الأقطار</a:t>
            </a:r>
            <a:r>
              <a:rPr lang="en-US" dirty="0">
                <a:solidFill>
                  <a:schemeClr val="tx1"/>
                </a:solidFill>
              </a:rPr>
              <a:t>.</a:t>
            </a:r>
            <a:endParaRPr lang="ar-AE"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من شيوخه:</a:t>
            </a:r>
            <a:endParaRPr lang="ar-AE" b="1" dirty="0"/>
          </a:p>
        </p:txBody>
      </p:sp>
      <p:sp>
        <p:nvSpPr>
          <p:cNvPr id="3" name="Subtitle 2"/>
          <p:cNvSpPr>
            <a:spLocks noGrp="1"/>
          </p:cNvSpPr>
          <p:nvPr>
            <p:ph type="subTitle" idx="1"/>
          </p:nvPr>
        </p:nvSpPr>
        <p:spPr>
          <a:xfrm>
            <a:off x="0" y="1556792"/>
            <a:ext cx="9144000" cy="5301208"/>
          </a:xfrm>
        </p:spPr>
        <p:txBody>
          <a:bodyPr/>
          <a:lstStyle/>
          <a:p>
            <a:pPr algn="just"/>
            <a:r>
              <a:rPr lang="ar-SA" dirty="0">
                <a:solidFill>
                  <a:schemeClr val="tx1"/>
                </a:solidFill>
              </a:rPr>
              <a:t>لقي </a:t>
            </a:r>
            <a:r>
              <a:rPr lang="ar-SA" dirty="0" smtClean="0">
                <a:solidFill>
                  <a:schemeClr val="tx1"/>
                </a:solidFill>
              </a:rPr>
              <a:t>أصحاب</a:t>
            </a:r>
            <a:r>
              <a:rPr lang="ar-AE" dirty="0" smtClean="0">
                <a:solidFill>
                  <a:schemeClr val="tx1"/>
                </a:solidFill>
              </a:rPr>
              <a:t>َ</a:t>
            </a:r>
            <a:r>
              <a:rPr lang="ar-SA" dirty="0" smtClean="0">
                <a:solidFill>
                  <a:schemeClr val="tx1"/>
                </a:solidFill>
              </a:rPr>
              <a:t> </a:t>
            </a:r>
            <a:r>
              <a:rPr lang="ar-SA" dirty="0">
                <a:solidFill>
                  <a:schemeClr val="tx1"/>
                </a:solidFill>
              </a:rPr>
              <a:t>يزيد بن هارون، </a:t>
            </a:r>
            <a:r>
              <a:rPr lang="ar-SA" dirty="0" smtClean="0">
                <a:solidFill>
                  <a:schemeClr val="tx1"/>
                </a:solidFill>
              </a:rPr>
              <a:t>ور</a:t>
            </a:r>
            <a:r>
              <a:rPr lang="ar-AE" dirty="0" smtClean="0">
                <a:solidFill>
                  <a:schemeClr val="tx1"/>
                </a:solidFill>
              </a:rPr>
              <a:t>َ</a:t>
            </a:r>
            <a:r>
              <a:rPr lang="ar-SA" dirty="0" smtClean="0">
                <a:solidFill>
                  <a:schemeClr val="tx1"/>
                </a:solidFill>
              </a:rPr>
              <a:t>و</a:t>
            </a:r>
            <a:r>
              <a:rPr lang="ar-AE" dirty="0" smtClean="0">
                <a:solidFill>
                  <a:schemeClr val="tx1"/>
                </a:solidFill>
              </a:rPr>
              <a:t>ْ</a:t>
            </a:r>
            <a:r>
              <a:rPr lang="ar-SA" dirty="0" smtClean="0">
                <a:solidFill>
                  <a:schemeClr val="tx1"/>
                </a:solidFill>
              </a:rPr>
              <a:t>ح </a:t>
            </a:r>
            <a:r>
              <a:rPr lang="ar-SA" dirty="0">
                <a:solidFill>
                  <a:schemeClr val="tx1"/>
                </a:solidFill>
              </a:rPr>
              <a:t>بن عبادة، وأبي عاصم</a:t>
            </a:r>
            <a:r>
              <a:rPr lang="ar-SA" dirty="0" smtClean="0">
                <a:solidFill>
                  <a:schemeClr val="tx1"/>
                </a:solidFill>
              </a:rPr>
              <a:t>، وعبدالرزاق</a:t>
            </a:r>
            <a:r>
              <a:rPr lang="ar-SA" dirty="0">
                <a:solidFill>
                  <a:schemeClr val="tx1"/>
                </a:solidFill>
              </a:rPr>
              <a:t>، ولم يزل يكتب حتى كتب عن أقرانه, وحدَّث عن ألف شيخ أو </a:t>
            </a:r>
            <a:r>
              <a:rPr lang="ar-SA" dirty="0" smtClean="0">
                <a:solidFill>
                  <a:schemeClr val="tx1"/>
                </a:solidFill>
              </a:rPr>
              <a:t>يزيد</a:t>
            </a:r>
            <a:r>
              <a:rPr lang="ar-AE" dirty="0" smtClean="0">
                <a:solidFill>
                  <a:schemeClr val="tx1"/>
                </a:solidFill>
              </a:rPr>
              <a:t>.</a:t>
            </a:r>
            <a:endParaRPr lang="ar-AE" dirty="0" smtClean="0">
              <a:solidFill>
                <a:schemeClr val="tx1"/>
              </a:solidFill>
            </a:endParaRPr>
          </a:p>
          <a:p>
            <a:pPr algn="just"/>
            <a:r>
              <a:rPr lang="ar-AE" dirty="0" smtClean="0">
                <a:solidFill>
                  <a:schemeClr val="tx1"/>
                </a:solidFill>
              </a:rPr>
              <a:t>منهم: </a:t>
            </a:r>
            <a:r>
              <a:rPr lang="ar-SA" dirty="0">
                <a:solidFill>
                  <a:schemeClr val="tx1"/>
                </a:solidFill>
              </a:rPr>
              <a:t>هاشم بن مرثد الطبراني, وإسحاق </a:t>
            </a:r>
            <a:r>
              <a:rPr lang="ar-SA" dirty="0" smtClean="0">
                <a:solidFill>
                  <a:schemeClr val="tx1"/>
                </a:solidFill>
              </a:rPr>
              <a:t>الد</a:t>
            </a:r>
            <a:r>
              <a:rPr lang="ar-AE" dirty="0" smtClean="0">
                <a:solidFill>
                  <a:schemeClr val="tx1"/>
                </a:solidFill>
              </a:rPr>
              <a:t>َّ</a:t>
            </a:r>
            <a:r>
              <a:rPr lang="ar-SA" dirty="0" smtClean="0">
                <a:solidFill>
                  <a:schemeClr val="tx1"/>
                </a:solidFill>
              </a:rPr>
              <a:t>ب</a:t>
            </a:r>
            <a:r>
              <a:rPr lang="ar-AE" dirty="0" smtClean="0">
                <a:solidFill>
                  <a:schemeClr val="tx1"/>
                </a:solidFill>
              </a:rPr>
              <a:t>َ</a:t>
            </a:r>
            <a:r>
              <a:rPr lang="ar-SA" dirty="0" smtClean="0">
                <a:solidFill>
                  <a:schemeClr val="tx1"/>
                </a:solidFill>
              </a:rPr>
              <a:t>ر</a:t>
            </a:r>
            <a:r>
              <a:rPr lang="ar-AE" dirty="0" smtClean="0">
                <a:solidFill>
                  <a:schemeClr val="tx1"/>
                </a:solidFill>
              </a:rPr>
              <a:t>ِ</a:t>
            </a:r>
            <a:r>
              <a:rPr lang="ar-SA" dirty="0" smtClean="0">
                <a:solidFill>
                  <a:schemeClr val="tx1"/>
                </a:solidFill>
              </a:rPr>
              <a:t>ي</a:t>
            </a:r>
            <a:r>
              <a:rPr lang="ar-SA" dirty="0">
                <a:solidFill>
                  <a:schemeClr val="tx1"/>
                </a:solidFill>
              </a:rPr>
              <a:t>, </a:t>
            </a:r>
            <a:r>
              <a:rPr lang="ar-SA" dirty="0" smtClean="0">
                <a:solidFill>
                  <a:schemeClr val="tx1"/>
                </a:solidFill>
              </a:rPr>
              <a:t>وب</a:t>
            </a:r>
            <a:r>
              <a:rPr lang="ar-AE" dirty="0" smtClean="0">
                <a:solidFill>
                  <a:schemeClr val="tx1"/>
                </a:solidFill>
              </a:rPr>
              <a:t>ِ</a:t>
            </a:r>
            <a:r>
              <a:rPr lang="ar-SA" dirty="0" smtClean="0">
                <a:solidFill>
                  <a:schemeClr val="tx1"/>
                </a:solidFill>
              </a:rPr>
              <a:t>ش</a:t>
            </a:r>
            <a:r>
              <a:rPr lang="ar-AE" dirty="0" smtClean="0">
                <a:solidFill>
                  <a:schemeClr val="tx1"/>
                </a:solidFill>
              </a:rPr>
              <a:t>ْ</a:t>
            </a:r>
            <a:r>
              <a:rPr lang="ar-SA" dirty="0" smtClean="0">
                <a:solidFill>
                  <a:schemeClr val="tx1"/>
                </a:solidFill>
              </a:rPr>
              <a:t>ر </a:t>
            </a:r>
            <a:r>
              <a:rPr lang="ar-SA" dirty="0">
                <a:solidFill>
                  <a:schemeClr val="tx1"/>
                </a:solidFill>
              </a:rPr>
              <a:t>بن موسى, </a:t>
            </a:r>
            <a:r>
              <a:rPr lang="ar-SA" dirty="0" smtClean="0">
                <a:solidFill>
                  <a:schemeClr val="tx1"/>
                </a:solidFill>
              </a:rPr>
              <a:t>وعبدالله بن </a:t>
            </a:r>
            <a:r>
              <a:rPr lang="ar-SA" dirty="0">
                <a:solidFill>
                  <a:schemeClr val="tx1"/>
                </a:solidFill>
              </a:rPr>
              <a:t>الإمام أحمد, والنسائي، وغيرهم</a:t>
            </a:r>
            <a:r>
              <a:rPr lang="en-US" dirty="0">
                <a:solidFill>
                  <a:schemeClr val="tx1"/>
                </a:solidFill>
              </a:rPr>
              <a:t>.</a:t>
            </a:r>
            <a:endParaRPr lang="ar-AE"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268759"/>
          </a:xfrm>
        </p:spPr>
        <p:txBody>
          <a:bodyPr/>
          <a:lstStyle/>
          <a:p>
            <a:r>
              <a:rPr lang="ar-AE" b="1" dirty="0" smtClean="0"/>
              <a:t>من تلاميذه:</a:t>
            </a:r>
            <a:endParaRPr lang="ar-AE" b="1" dirty="0"/>
          </a:p>
        </p:txBody>
      </p:sp>
      <p:sp>
        <p:nvSpPr>
          <p:cNvPr id="3" name="Subtitle 2"/>
          <p:cNvSpPr>
            <a:spLocks noGrp="1"/>
          </p:cNvSpPr>
          <p:nvPr>
            <p:ph type="subTitle" idx="1"/>
          </p:nvPr>
        </p:nvSpPr>
        <p:spPr>
          <a:xfrm>
            <a:off x="0" y="1268760"/>
            <a:ext cx="9144000" cy="5589240"/>
          </a:xfrm>
        </p:spPr>
        <p:txBody>
          <a:bodyPr/>
          <a:lstStyle/>
          <a:p>
            <a:pPr algn="just"/>
            <a:r>
              <a:rPr lang="ar-SA" dirty="0" smtClean="0">
                <a:solidFill>
                  <a:schemeClr val="tx1"/>
                </a:solidFill>
              </a:rPr>
              <a:t>أبو عبدالله </a:t>
            </a:r>
            <a:r>
              <a:rPr lang="ar-SA" dirty="0">
                <a:solidFill>
                  <a:schemeClr val="tx1"/>
                </a:solidFill>
              </a:rPr>
              <a:t>محمد بن إسحاق بن محمد بن يحيى بن مَنْده الأصبهاني، </a:t>
            </a:r>
            <a:r>
              <a:rPr lang="ar-SA" dirty="0" smtClean="0">
                <a:solidFill>
                  <a:schemeClr val="tx1"/>
                </a:solidFill>
              </a:rPr>
              <a:t>وأبو </a:t>
            </a:r>
            <a:r>
              <a:rPr lang="ar-SA" dirty="0">
                <a:solidFill>
                  <a:schemeClr val="tx1"/>
                </a:solidFill>
              </a:rPr>
              <a:t>نعيم الأصبهاني، والمسند أبو بكرمحمد بن </a:t>
            </a:r>
            <a:r>
              <a:rPr lang="ar-SA" dirty="0" smtClean="0">
                <a:solidFill>
                  <a:schemeClr val="tx1"/>
                </a:solidFill>
              </a:rPr>
              <a:t>عبدالله </a:t>
            </a:r>
            <a:r>
              <a:rPr lang="ar-SA" dirty="0">
                <a:solidFill>
                  <a:schemeClr val="tx1"/>
                </a:solidFill>
              </a:rPr>
              <a:t>بن أحمد بن إبراهيم بن رِيْذَة </a:t>
            </a:r>
            <a:r>
              <a:rPr lang="ar-SA" dirty="0" smtClean="0">
                <a:solidFill>
                  <a:schemeClr val="tx1"/>
                </a:solidFill>
              </a:rPr>
              <a:t>الأصبهاني-</a:t>
            </a:r>
            <a:r>
              <a:rPr lang="ar-AE" dirty="0" smtClean="0">
                <a:solidFill>
                  <a:schemeClr val="tx1"/>
                </a:solidFill>
              </a:rPr>
              <a:t> </a:t>
            </a:r>
            <a:r>
              <a:rPr lang="ar-SA" dirty="0" smtClean="0">
                <a:solidFill>
                  <a:schemeClr val="tx1"/>
                </a:solidFill>
              </a:rPr>
              <a:t>ممن </a:t>
            </a:r>
            <a:r>
              <a:rPr lang="ar-SA" dirty="0">
                <a:solidFill>
                  <a:schemeClr val="tx1"/>
                </a:solidFill>
              </a:rPr>
              <a:t>روى </a:t>
            </a:r>
            <a:r>
              <a:rPr lang="ar-AE" dirty="0" smtClean="0">
                <a:solidFill>
                  <a:schemeClr val="tx1"/>
                </a:solidFill>
              </a:rPr>
              <a:t>عنه المعجمين الكبير والصغير، </a:t>
            </a:r>
            <a:r>
              <a:rPr lang="ar-SA" dirty="0" smtClean="0">
                <a:solidFill>
                  <a:schemeClr val="tx1"/>
                </a:solidFill>
              </a:rPr>
              <a:t>وابن </a:t>
            </a:r>
            <a:r>
              <a:rPr lang="ar-SA" dirty="0" smtClean="0">
                <a:solidFill>
                  <a:schemeClr val="tx1"/>
                </a:solidFill>
              </a:rPr>
              <a:t>ع</a:t>
            </a:r>
            <a:r>
              <a:rPr lang="ar-AE" dirty="0" smtClean="0">
                <a:solidFill>
                  <a:schemeClr val="tx1"/>
                </a:solidFill>
              </a:rPr>
              <a:t>ُ</a:t>
            </a:r>
            <a:r>
              <a:rPr lang="ar-SA" dirty="0" smtClean="0">
                <a:solidFill>
                  <a:schemeClr val="tx1"/>
                </a:solidFill>
              </a:rPr>
              <a:t>ق</a:t>
            </a:r>
            <a:r>
              <a:rPr lang="ar-AE" dirty="0" smtClean="0">
                <a:solidFill>
                  <a:schemeClr val="tx1"/>
                </a:solidFill>
              </a:rPr>
              <a:t>ْ</a:t>
            </a:r>
            <a:r>
              <a:rPr lang="ar-SA" dirty="0" smtClean="0">
                <a:solidFill>
                  <a:schemeClr val="tx1"/>
                </a:solidFill>
              </a:rPr>
              <a:t>د</a:t>
            </a:r>
            <a:r>
              <a:rPr lang="ar-AE" dirty="0" smtClean="0">
                <a:solidFill>
                  <a:schemeClr val="tx1"/>
                </a:solidFill>
              </a:rPr>
              <a:t>َ</a:t>
            </a:r>
            <a:r>
              <a:rPr lang="ar-SA" dirty="0" smtClean="0">
                <a:solidFill>
                  <a:schemeClr val="tx1"/>
                </a:solidFill>
              </a:rPr>
              <a:t>ة</a:t>
            </a:r>
            <a:r>
              <a:rPr lang="ar-SA" dirty="0">
                <a:solidFill>
                  <a:schemeClr val="tx1"/>
                </a:solidFill>
              </a:rPr>
              <a:t>, وأحمد بن محمد </a:t>
            </a:r>
            <a:r>
              <a:rPr lang="ar-SA" dirty="0" smtClean="0">
                <a:solidFill>
                  <a:schemeClr val="tx1"/>
                </a:solidFill>
              </a:rPr>
              <a:t>الصحاف- </a:t>
            </a:r>
            <a:r>
              <a:rPr lang="ar-SA" dirty="0">
                <a:solidFill>
                  <a:schemeClr val="tx1"/>
                </a:solidFill>
              </a:rPr>
              <a:t>وهؤلاء من </a:t>
            </a:r>
            <a:r>
              <a:rPr lang="ar-SA" dirty="0" smtClean="0">
                <a:solidFill>
                  <a:schemeClr val="tx1"/>
                </a:solidFill>
              </a:rPr>
              <a:t>شيوخه, </a:t>
            </a:r>
            <a:r>
              <a:rPr lang="ar-SA" dirty="0" smtClean="0">
                <a:solidFill>
                  <a:schemeClr val="tx1"/>
                </a:solidFill>
              </a:rPr>
              <a:t>وعبدالرحمن </a:t>
            </a:r>
            <a:r>
              <a:rPr lang="ar-SA" dirty="0">
                <a:solidFill>
                  <a:schemeClr val="tx1"/>
                </a:solidFill>
              </a:rPr>
              <a:t>بن أحمد الصفار</a:t>
            </a:r>
            <a:r>
              <a:rPr lang="en-US" dirty="0">
                <a:solidFill>
                  <a:schemeClr val="tx1"/>
                </a:solidFill>
              </a:rPr>
              <a:t>.</a:t>
            </a:r>
            <a:endParaRPr lang="ar-AE"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700807"/>
          </a:xfrm>
        </p:spPr>
        <p:txBody>
          <a:bodyPr/>
          <a:lstStyle/>
          <a:p>
            <a:r>
              <a:rPr lang="ar-AE" b="1" dirty="0" smtClean="0"/>
              <a:t>من مصنفاته:</a:t>
            </a:r>
            <a:endParaRPr lang="ar-AE" b="1" dirty="0"/>
          </a:p>
        </p:txBody>
      </p:sp>
      <p:sp>
        <p:nvSpPr>
          <p:cNvPr id="3" name="Subtitle 2"/>
          <p:cNvSpPr>
            <a:spLocks noGrp="1"/>
          </p:cNvSpPr>
          <p:nvPr>
            <p:ph type="subTitle" idx="1"/>
          </p:nvPr>
        </p:nvSpPr>
        <p:spPr>
          <a:xfrm>
            <a:off x="0" y="1412776"/>
            <a:ext cx="9144000" cy="5445224"/>
          </a:xfrm>
        </p:spPr>
        <p:txBody>
          <a:bodyPr/>
          <a:lstStyle/>
          <a:p>
            <a:pPr algn="just"/>
            <a:r>
              <a:rPr lang="ar-SA" dirty="0" smtClean="0">
                <a:solidFill>
                  <a:schemeClr val="tx1"/>
                </a:solidFill>
              </a:rPr>
              <a:t>تفسير </a:t>
            </a:r>
            <a:r>
              <a:rPr lang="ar-SA" dirty="0">
                <a:solidFill>
                  <a:schemeClr val="tx1"/>
                </a:solidFill>
              </a:rPr>
              <a:t>القرآن الكبير. </a:t>
            </a:r>
            <a:r>
              <a:rPr lang="ar-SA" dirty="0" smtClean="0">
                <a:solidFill>
                  <a:schemeClr val="tx1"/>
                </a:solidFill>
              </a:rPr>
              <a:t>دلائل </a:t>
            </a:r>
            <a:r>
              <a:rPr lang="ar-SA" dirty="0">
                <a:solidFill>
                  <a:schemeClr val="tx1"/>
                </a:solidFill>
              </a:rPr>
              <a:t>النبوة. الطوالات في الحديث. </a:t>
            </a:r>
            <a:r>
              <a:rPr lang="ar-SA" dirty="0" smtClean="0">
                <a:solidFill>
                  <a:schemeClr val="tx1"/>
                </a:solidFill>
              </a:rPr>
              <a:t>كتاب </a:t>
            </a:r>
            <a:r>
              <a:rPr lang="ar-SA" dirty="0">
                <a:solidFill>
                  <a:schemeClr val="tx1"/>
                </a:solidFill>
              </a:rPr>
              <a:t>الأوائل. كتاب الدعوات. كتاب الرمي. كتاب </a:t>
            </a:r>
            <a:r>
              <a:rPr lang="ar-SA" dirty="0" smtClean="0">
                <a:solidFill>
                  <a:schemeClr val="tx1"/>
                </a:solidFill>
              </a:rPr>
              <a:t>الس</a:t>
            </a:r>
            <a:r>
              <a:rPr lang="ar-AE" dirty="0" smtClean="0">
                <a:solidFill>
                  <a:schemeClr val="tx1"/>
                </a:solidFill>
              </a:rPr>
              <a:t>ُّ</a:t>
            </a:r>
            <a:r>
              <a:rPr lang="ar-SA" dirty="0" smtClean="0">
                <a:solidFill>
                  <a:schemeClr val="tx1"/>
                </a:solidFill>
              </a:rPr>
              <a:t>ن</a:t>
            </a:r>
            <a:r>
              <a:rPr lang="ar-AE" dirty="0" smtClean="0">
                <a:solidFill>
                  <a:schemeClr val="tx1"/>
                </a:solidFill>
              </a:rPr>
              <a:t>َّ</a:t>
            </a:r>
            <a:r>
              <a:rPr lang="ar-SA" dirty="0" smtClean="0">
                <a:solidFill>
                  <a:schemeClr val="tx1"/>
                </a:solidFill>
              </a:rPr>
              <a:t>ة</a:t>
            </a:r>
            <a:r>
              <a:rPr lang="ar-SA" dirty="0">
                <a:solidFill>
                  <a:schemeClr val="tx1"/>
                </a:solidFill>
              </a:rPr>
              <a:t>. كتاب المكارم وذكر الأجواد. كتاب المناسك. كتاب </a:t>
            </a:r>
            <a:r>
              <a:rPr lang="ar-SA" dirty="0" smtClean="0">
                <a:solidFill>
                  <a:schemeClr val="tx1"/>
                </a:solidFill>
              </a:rPr>
              <a:t>الن</a:t>
            </a:r>
            <a:r>
              <a:rPr lang="ar-AE" dirty="0" smtClean="0">
                <a:solidFill>
                  <a:schemeClr val="tx1"/>
                </a:solidFill>
              </a:rPr>
              <a:t>َّ</a:t>
            </a:r>
            <a:r>
              <a:rPr lang="ar-SA" dirty="0" smtClean="0">
                <a:solidFill>
                  <a:schemeClr val="tx1"/>
                </a:solidFill>
              </a:rPr>
              <a:t>واد</a:t>
            </a:r>
            <a:r>
              <a:rPr lang="ar-AE" dirty="0" smtClean="0">
                <a:solidFill>
                  <a:schemeClr val="tx1"/>
                </a:solidFill>
              </a:rPr>
              <a:t>ِ</a:t>
            </a:r>
            <a:r>
              <a:rPr lang="ar-SA" dirty="0" smtClean="0">
                <a:solidFill>
                  <a:schemeClr val="tx1"/>
                </a:solidFill>
              </a:rPr>
              <a:t>ر</a:t>
            </a:r>
            <a:r>
              <a:rPr lang="ar-SA" dirty="0">
                <a:solidFill>
                  <a:schemeClr val="tx1"/>
                </a:solidFill>
              </a:rPr>
              <a:t>. المعجم </a:t>
            </a:r>
            <a:r>
              <a:rPr lang="ar-SA" dirty="0" smtClean="0">
                <a:solidFill>
                  <a:schemeClr val="tx1"/>
                </a:solidFill>
              </a:rPr>
              <a:t>الوس</a:t>
            </a:r>
            <a:r>
              <a:rPr lang="ar-AE" dirty="0" smtClean="0">
                <a:solidFill>
                  <a:schemeClr val="tx1"/>
                </a:solidFill>
              </a:rPr>
              <a:t>ي</a:t>
            </a:r>
            <a:r>
              <a:rPr lang="ar-SA" dirty="0" smtClean="0">
                <a:solidFill>
                  <a:schemeClr val="tx1"/>
                </a:solidFill>
              </a:rPr>
              <a:t>ط</a:t>
            </a:r>
            <a:r>
              <a:rPr lang="ar-AE" dirty="0" smtClean="0">
                <a:solidFill>
                  <a:schemeClr val="tx1"/>
                </a:solidFill>
              </a:rPr>
              <a:t>. </a:t>
            </a:r>
            <a:r>
              <a:rPr lang="ar-SA" dirty="0" smtClean="0">
                <a:solidFill>
                  <a:schemeClr val="tx1"/>
                </a:solidFill>
              </a:rPr>
              <a:t>المعجم </a:t>
            </a:r>
            <a:r>
              <a:rPr lang="ar-SA" dirty="0">
                <a:solidFill>
                  <a:schemeClr val="tx1"/>
                </a:solidFill>
              </a:rPr>
              <a:t>الصغير في أسماء شيوخه. المعجم الكبير في الصحابة. مسند أبي سفيان. مسند </a:t>
            </a:r>
            <a:r>
              <a:rPr lang="ar-SA" dirty="0" smtClean="0">
                <a:solidFill>
                  <a:schemeClr val="tx1"/>
                </a:solidFill>
              </a:rPr>
              <a:t>شعبة</a:t>
            </a:r>
            <a:r>
              <a:rPr lang="ar-AE" dirty="0">
                <a:solidFill>
                  <a:schemeClr val="tx1"/>
                </a:solidFill>
              </a:rPr>
              <a:t>.</a:t>
            </a:r>
            <a:r>
              <a:rPr lang="en-US" dirty="0" smtClean="0">
                <a:solidFill>
                  <a:schemeClr val="tx1"/>
                </a:solidFill>
              </a:rPr>
              <a:t> </a:t>
            </a:r>
            <a:r>
              <a:rPr lang="ar-SA" dirty="0">
                <a:solidFill>
                  <a:schemeClr val="tx1"/>
                </a:solidFill>
              </a:rPr>
              <a:t>الأحاديث الطوال. مكارم الأخلاق. </a:t>
            </a:r>
            <a:r>
              <a:rPr lang="ar-SA" dirty="0" smtClean="0">
                <a:solidFill>
                  <a:schemeClr val="tx1"/>
                </a:solidFill>
              </a:rPr>
              <a:t>طرق </a:t>
            </a:r>
            <a:r>
              <a:rPr lang="ar-SA" dirty="0">
                <a:solidFill>
                  <a:schemeClr val="tx1"/>
                </a:solidFill>
              </a:rPr>
              <a:t>حديث من كذب علي </a:t>
            </a:r>
            <a:r>
              <a:rPr lang="ar-SA" dirty="0" smtClean="0">
                <a:solidFill>
                  <a:schemeClr val="tx1"/>
                </a:solidFill>
              </a:rPr>
              <a:t>متعمدا</a:t>
            </a:r>
            <a:r>
              <a:rPr lang="ar-AE" dirty="0">
                <a:solidFill>
                  <a:schemeClr val="tx1"/>
                </a:solidFill>
              </a:rPr>
              <a:t>.</a:t>
            </a:r>
            <a:r>
              <a:rPr lang="en-US" dirty="0" smtClean="0">
                <a:solidFill>
                  <a:schemeClr val="tx1"/>
                </a:solidFill>
              </a:rPr>
              <a:t> </a:t>
            </a:r>
            <a:endParaRPr lang="en-US" dirty="0" smtClean="0">
              <a:solidFill>
                <a:schemeClr val="tx1"/>
              </a:solidFill>
            </a:endParaRPr>
          </a:p>
          <a:p>
            <a:pPr algn="just"/>
            <a:r>
              <a:rPr lang="en-US" dirty="0">
                <a:solidFill>
                  <a:schemeClr val="tx1"/>
                </a:solidFill>
              </a:rPr>
              <a:t/>
            </a:r>
            <a:br>
              <a:rPr lang="en-US" dirty="0">
                <a:solidFill>
                  <a:schemeClr val="tx1"/>
                </a:solidFill>
              </a:rPr>
            </a:br>
            <a:endParaRPr lang="ar-AE"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ar-AE" b="1" dirty="0" smtClean="0"/>
              <a:t>ثناء العلماء عليه:</a:t>
            </a:r>
            <a:endParaRPr lang="ar-AE" b="1" dirty="0"/>
          </a:p>
        </p:txBody>
      </p:sp>
      <p:sp>
        <p:nvSpPr>
          <p:cNvPr id="3" name="Subtitle 2"/>
          <p:cNvSpPr>
            <a:spLocks noGrp="1"/>
          </p:cNvSpPr>
          <p:nvPr>
            <p:ph type="subTitle" idx="1"/>
          </p:nvPr>
        </p:nvSpPr>
        <p:spPr>
          <a:xfrm>
            <a:off x="0" y="1412776"/>
            <a:ext cx="9144000" cy="5445224"/>
          </a:xfrm>
        </p:spPr>
        <p:txBody>
          <a:bodyPr>
            <a:normAutofit/>
          </a:bodyPr>
          <a:lstStyle/>
          <a:p>
            <a:pPr algn="just"/>
            <a:r>
              <a:rPr lang="ar-SA" dirty="0">
                <a:solidFill>
                  <a:schemeClr val="tx1"/>
                </a:solidFill>
              </a:rPr>
              <a:t>قال الذهبي: مسند الدنيا</a:t>
            </a:r>
            <a:r>
              <a:rPr lang="ar-SA" dirty="0" smtClean="0">
                <a:solidFill>
                  <a:schemeClr val="tx1"/>
                </a:solidFill>
              </a:rPr>
              <a:t>..</a:t>
            </a:r>
            <a:r>
              <a:rPr lang="ar-AE" dirty="0" smtClean="0">
                <a:solidFill>
                  <a:schemeClr val="tx1"/>
                </a:solidFill>
              </a:rPr>
              <a:t>.</a:t>
            </a:r>
            <a:r>
              <a:rPr lang="ar-SA" dirty="0" smtClean="0">
                <a:solidFill>
                  <a:schemeClr val="tx1"/>
                </a:solidFill>
              </a:rPr>
              <a:t> </a:t>
            </a:r>
            <a:r>
              <a:rPr lang="ar-SA" dirty="0">
                <a:solidFill>
                  <a:schemeClr val="tx1"/>
                </a:solidFill>
              </a:rPr>
              <a:t>وكان من </a:t>
            </a:r>
            <a:r>
              <a:rPr lang="ar-SA" dirty="0" smtClean="0">
                <a:solidFill>
                  <a:schemeClr val="tx1"/>
                </a:solidFill>
              </a:rPr>
              <a:t>ف</a:t>
            </a:r>
            <a:r>
              <a:rPr lang="ar-AE" dirty="0" smtClean="0">
                <a:solidFill>
                  <a:schemeClr val="tx1"/>
                </a:solidFill>
              </a:rPr>
              <a:t>ُ</a:t>
            </a:r>
            <a:r>
              <a:rPr lang="ar-SA" dirty="0" smtClean="0">
                <a:solidFill>
                  <a:schemeClr val="tx1"/>
                </a:solidFill>
              </a:rPr>
              <a:t>رسان </a:t>
            </a:r>
            <a:r>
              <a:rPr lang="ar-SA" dirty="0">
                <a:solidFill>
                  <a:schemeClr val="tx1"/>
                </a:solidFill>
              </a:rPr>
              <a:t>هذا الشأن مع </a:t>
            </a:r>
            <a:r>
              <a:rPr lang="ar-SA" dirty="0" smtClean="0">
                <a:solidFill>
                  <a:schemeClr val="tx1"/>
                </a:solidFill>
              </a:rPr>
              <a:t>الص</a:t>
            </a:r>
            <a:r>
              <a:rPr lang="ar-AE" dirty="0" smtClean="0">
                <a:solidFill>
                  <a:schemeClr val="tx1"/>
                </a:solidFill>
              </a:rPr>
              <a:t>ِّ</a:t>
            </a:r>
            <a:r>
              <a:rPr lang="ar-SA" dirty="0" smtClean="0">
                <a:solidFill>
                  <a:schemeClr val="tx1"/>
                </a:solidFill>
              </a:rPr>
              <a:t>د</a:t>
            </a:r>
            <a:r>
              <a:rPr lang="ar-AE" dirty="0" smtClean="0">
                <a:solidFill>
                  <a:schemeClr val="tx1"/>
                </a:solidFill>
              </a:rPr>
              <a:t>ْ</a:t>
            </a:r>
            <a:r>
              <a:rPr lang="ar-SA" dirty="0" smtClean="0">
                <a:solidFill>
                  <a:schemeClr val="tx1"/>
                </a:solidFill>
              </a:rPr>
              <a:t>ق </a:t>
            </a:r>
            <a:r>
              <a:rPr lang="ar-SA" dirty="0">
                <a:solidFill>
                  <a:schemeClr val="tx1"/>
                </a:solidFill>
              </a:rPr>
              <a:t>والأمانة</a:t>
            </a:r>
            <a:r>
              <a:rPr lang="en-US" dirty="0" smtClean="0">
                <a:solidFill>
                  <a:schemeClr val="tx1"/>
                </a:solidFill>
              </a:rPr>
              <a:t>.</a:t>
            </a:r>
          </a:p>
          <a:p>
            <a:pPr algn="just"/>
            <a:r>
              <a:rPr lang="ar-AE" dirty="0" smtClean="0">
                <a:solidFill>
                  <a:schemeClr val="tx1"/>
                </a:solidFill>
              </a:rPr>
              <a:t>و</a:t>
            </a:r>
            <a:r>
              <a:rPr lang="ar-SA" dirty="0" smtClean="0">
                <a:solidFill>
                  <a:schemeClr val="tx1"/>
                </a:solidFill>
              </a:rPr>
              <a:t>قال </a:t>
            </a:r>
            <a:r>
              <a:rPr lang="ar-SA" dirty="0">
                <a:solidFill>
                  <a:schemeClr val="tx1"/>
                </a:solidFill>
              </a:rPr>
              <a:t>أبو بكر بن أبي علي المعدل: الطبراني أشهر من أن </a:t>
            </a:r>
            <a:r>
              <a:rPr lang="ar-SA" dirty="0" smtClean="0">
                <a:solidFill>
                  <a:schemeClr val="tx1"/>
                </a:solidFill>
              </a:rPr>
              <a:t>ي</a:t>
            </a:r>
            <a:r>
              <a:rPr lang="ar-AE" dirty="0" smtClean="0">
                <a:solidFill>
                  <a:schemeClr val="tx1"/>
                </a:solidFill>
              </a:rPr>
              <a:t>ُ</a:t>
            </a:r>
            <a:r>
              <a:rPr lang="ar-SA" dirty="0" smtClean="0">
                <a:solidFill>
                  <a:schemeClr val="tx1"/>
                </a:solidFill>
              </a:rPr>
              <a:t>د</a:t>
            </a:r>
            <a:r>
              <a:rPr lang="ar-AE" dirty="0" smtClean="0">
                <a:solidFill>
                  <a:schemeClr val="tx1"/>
                </a:solidFill>
              </a:rPr>
              <a:t>َ</a:t>
            </a:r>
            <a:r>
              <a:rPr lang="ar-SA" dirty="0" smtClean="0">
                <a:solidFill>
                  <a:schemeClr val="tx1"/>
                </a:solidFill>
              </a:rPr>
              <a:t>ل</a:t>
            </a:r>
            <a:r>
              <a:rPr lang="ar-AE" dirty="0" smtClean="0">
                <a:solidFill>
                  <a:schemeClr val="tx1"/>
                </a:solidFill>
              </a:rPr>
              <a:t>َّ</a:t>
            </a:r>
            <a:r>
              <a:rPr lang="ar-SA" dirty="0" smtClean="0">
                <a:solidFill>
                  <a:schemeClr val="tx1"/>
                </a:solidFill>
              </a:rPr>
              <a:t> </a:t>
            </a:r>
            <a:r>
              <a:rPr lang="ar-SA" dirty="0">
                <a:solidFill>
                  <a:schemeClr val="tx1"/>
                </a:solidFill>
              </a:rPr>
              <a:t>على فضله وعلمه، كان واسع العلم كثيرا التصانيف</a:t>
            </a:r>
            <a:r>
              <a:rPr lang="en-US" dirty="0" smtClean="0">
                <a:solidFill>
                  <a:schemeClr val="tx1"/>
                </a:solidFill>
              </a:rPr>
              <a:t>.</a:t>
            </a:r>
          </a:p>
          <a:p>
            <a:pPr algn="just"/>
            <a:r>
              <a:rPr lang="en-US" dirty="0"/>
              <a:t/>
            </a:r>
            <a:br>
              <a:rPr lang="en-US" dirty="0"/>
            </a:br>
            <a:endParaRPr lang="ar-A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628799"/>
          </a:xfrm>
        </p:spPr>
        <p:txBody>
          <a:bodyPr/>
          <a:lstStyle/>
          <a:p>
            <a:r>
              <a:rPr lang="ar-AE" b="1" dirty="0" smtClean="0"/>
              <a:t>وفاته:</a:t>
            </a:r>
            <a:endParaRPr lang="ar-AE" b="1" dirty="0"/>
          </a:p>
        </p:txBody>
      </p:sp>
      <p:sp>
        <p:nvSpPr>
          <p:cNvPr id="3" name="Subtitle 2"/>
          <p:cNvSpPr>
            <a:spLocks noGrp="1"/>
          </p:cNvSpPr>
          <p:nvPr>
            <p:ph type="subTitle" idx="1"/>
          </p:nvPr>
        </p:nvSpPr>
        <p:spPr>
          <a:xfrm>
            <a:off x="0" y="1628800"/>
            <a:ext cx="9144000" cy="5229200"/>
          </a:xfrm>
        </p:spPr>
        <p:txBody>
          <a:bodyPr/>
          <a:lstStyle/>
          <a:p>
            <a:pPr algn="just"/>
            <a:r>
              <a:rPr lang="ar-SA" dirty="0" smtClean="0">
                <a:solidFill>
                  <a:schemeClr val="tx1"/>
                </a:solidFill>
              </a:rPr>
              <a:t>قيل</a:t>
            </a:r>
            <a:r>
              <a:rPr lang="ar-SA" dirty="0">
                <a:solidFill>
                  <a:schemeClr val="tx1"/>
                </a:solidFill>
              </a:rPr>
              <a:t>: ذهبت عيناه في آخر أيامه، فكان يقول: الزنادقة سحرتني</a:t>
            </a:r>
            <a:r>
              <a:rPr lang="en-US" dirty="0">
                <a:solidFill>
                  <a:schemeClr val="tx1"/>
                </a:solidFill>
              </a:rPr>
              <a:t>.</a:t>
            </a:r>
            <a:br>
              <a:rPr lang="en-US" dirty="0">
                <a:solidFill>
                  <a:schemeClr val="tx1"/>
                </a:solidFill>
              </a:rPr>
            </a:br>
            <a:r>
              <a:rPr lang="ar-SA" dirty="0" smtClean="0">
                <a:solidFill>
                  <a:schemeClr val="tx1"/>
                </a:solidFill>
              </a:rPr>
              <a:t>قال </a:t>
            </a:r>
            <a:r>
              <a:rPr lang="ar-SA" dirty="0">
                <a:solidFill>
                  <a:schemeClr val="tx1"/>
                </a:solidFill>
              </a:rPr>
              <a:t>أبو </a:t>
            </a:r>
            <a:r>
              <a:rPr lang="ar-SA" dirty="0" smtClean="0">
                <a:solidFill>
                  <a:schemeClr val="tx1"/>
                </a:solidFill>
              </a:rPr>
              <a:t>نعيم</a:t>
            </a:r>
            <a:r>
              <a:rPr lang="ar-AE" dirty="0" smtClean="0">
                <a:solidFill>
                  <a:schemeClr val="tx1"/>
                </a:solidFill>
              </a:rPr>
              <a:t>:</a:t>
            </a:r>
            <a:r>
              <a:rPr lang="ar-SA" dirty="0" smtClean="0">
                <a:solidFill>
                  <a:schemeClr val="tx1"/>
                </a:solidFill>
              </a:rPr>
              <a:t> </a:t>
            </a:r>
            <a:r>
              <a:rPr lang="ar-SA" dirty="0">
                <a:solidFill>
                  <a:schemeClr val="tx1"/>
                </a:solidFill>
              </a:rPr>
              <a:t>توفي لليلتين بقيتا من ذي القعدة سنة ستين </a:t>
            </a:r>
            <a:r>
              <a:rPr lang="ar-SA" dirty="0" smtClean="0">
                <a:solidFill>
                  <a:schemeClr val="tx1"/>
                </a:solidFill>
              </a:rPr>
              <a:t>وثلاثمائة</a:t>
            </a:r>
            <a:r>
              <a:rPr lang="ar-AE" dirty="0" smtClean="0">
                <a:solidFill>
                  <a:schemeClr val="tx1"/>
                </a:solidFill>
              </a:rPr>
              <a:t>.</a:t>
            </a:r>
          </a:p>
          <a:p>
            <a:pPr algn="just"/>
            <a:r>
              <a:rPr lang="ar-SA" dirty="0" smtClean="0">
                <a:solidFill>
                  <a:schemeClr val="tx1"/>
                </a:solidFill>
              </a:rPr>
              <a:t> </a:t>
            </a:r>
            <a:r>
              <a:rPr lang="ar-AE" dirty="0" smtClean="0">
                <a:solidFill>
                  <a:schemeClr val="tx1"/>
                </a:solidFill>
              </a:rPr>
              <a:t>فيكون بذلك </a:t>
            </a:r>
            <a:r>
              <a:rPr lang="ar-SA" dirty="0" smtClean="0">
                <a:solidFill>
                  <a:schemeClr val="tx1"/>
                </a:solidFill>
              </a:rPr>
              <a:t>استكمل </a:t>
            </a:r>
            <a:r>
              <a:rPr lang="ar-SA" dirty="0">
                <a:solidFill>
                  <a:schemeClr val="tx1"/>
                </a:solidFill>
              </a:rPr>
              <a:t>مائة عام وعشرة </a:t>
            </a:r>
            <a:r>
              <a:rPr lang="ar-SA" dirty="0" smtClean="0">
                <a:solidFill>
                  <a:schemeClr val="tx1"/>
                </a:solidFill>
              </a:rPr>
              <a:t>أشهر</a:t>
            </a:r>
            <a:r>
              <a:rPr lang="ar-AE" dirty="0" smtClean="0">
                <a:solidFill>
                  <a:schemeClr val="tx1"/>
                </a:solidFill>
              </a:rPr>
              <a:t>،</a:t>
            </a:r>
            <a:r>
              <a:rPr lang="ar-SA" dirty="0" smtClean="0">
                <a:solidFill>
                  <a:schemeClr val="tx1"/>
                </a:solidFill>
              </a:rPr>
              <a:t> وحديث</a:t>
            </a:r>
            <a:r>
              <a:rPr lang="ar-AE" dirty="0" smtClean="0">
                <a:solidFill>
                  <a:schemeClr val="tx1"/>
                </a:solidFill>
              </a:rPr>
              <a:t>ُ</a:t>
            </a:r>
            <a:r>
              <a:rPr lang="ar-SA" dirty="0" smtClean="0">
                <a:solidFill>
                  <a:schemeClr val="tx1"/>
                </a:solidFill>
              </a:rPr>
              <a:t>ه </a:t>
            </a:r>
            <a:r>
              <a:rPr lang="ar-SA" dirty="0">
                <a:solidFill>
                  <a:schemeClr val="tx1"/>
                </a:solidFill>
              </a:rPr>
              <a:t>قد ملأ البلاد</a:t>
            </a:r>
            <a:r>
              <a:rPr lang="en-US" dirty="0">
                <a:solidFill>
                  <a:schemeClr val="tx1"/>
                </a:solidFill>
              </a:rPr>
              <a:t>.</a:t>
            </a:r>
            <a:endParaRPr lang="ar-AE"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556791"/>
          </a:xfrm>
        </p:spPr>
        <p:txBody>
          <a:bodyPr/>
          <a:lstStyle/>
          <a:p>
            <a:r>
              <a:rPr lang="ar-AE" b="1" dirty="0" smtClean="0"/>
              <a:t>منهجه في المعجم الكبير:</a:t>
            </a:r>
            <a:endParaRPr lang="ar-AE" b="1" dirty="0"/>
          </a:p>
        </p:txBody>
      </p:sp>
      <p:sp>
        <p:nvSpPr>
          <p:cNvPr id="3" name="Subtitle 2"/>
          <p:cNvSpPr>
            <a:spLocks noGrp="1"/>
          </p:cNvSpPr>
          <p:nvPr>
            <p:ph type="subTitle" idx="1"/>
          </p:nvPr>
        </p:nvSpPr>
        <p:spPr>
          <a:xfrm>
            <a:off x="0" y="1484784"/>
            <a:ext cx="9144000" cy="5373216"/>
          </a:xfrm>
        </p:spPr>
        <p:txBody>
          <a:bodyPr>
            <a:normAutofit/>
          </a:bodyPr>
          <a:lstStyle/>
          <a:p>
            <a:pPr algn="just"/>
            <a:r>
              <a:rPr lang="ar-AE" dirty="0" smtClean="0">
                <a:solidFill>
                  <a:schemeClr val="tx1"/>
                </a:solidFill>
              </a:rPr>
              <a:t>معلومات </a:t>
            </a:r>
            <a:r>
              <a:rPr lang="ar-AE" dirty="0" smtClean="0">
                <a:solidFill>
                  <a:schemeClr val="tx1"/>
                </a:solidFill>
              </a:rPr>
              <a:t>عن الكتاب وأحاديثه:</a:t>
            </a:r>
          </a:p>
          <a:p>
            <a:pPr algn="just"/>
            <a:r>
              <a:rPr lang="ar-AE" dirty="0" smtClean="0">
                <a:solidFill>
                  <a:schemeClr val="tx1"/>
                </a:solidFill>
              </a:rPr>
              <a:t>طبع الكتاب في 20 مجلدا، </a:t>
            </a:r>
            <a:r>
              <a:rPr lang="ar-AE" dirty="0" smtClean="0">
                <a:solidFill>
                  <a:schemeClr val="tx1"/>
                </a:solidFill>
              </a:rPr>
              <a:t>يَنْقُصُه </a:t>
            </a:r>
            <a:r>
              <a:rPr lang="ar-AE" dirty="0" smtClean="0">
                <a:solidFill>
                  <a:schemeClr val="tx1"/>
                </a:solidFill>
              </a:rPr>
              <a:t>خمسة أجزاء، من الجزء الثالث عشر إلى الجزء السابع عشر. وقد قدَّر الكتاني عدد أحاديثه في ستين ألف حديث، بينما يرى حاجي خليفة أنها خمسة وعشرون ألف حديث. أما الموجود في المطبوع فهو 22021 حديثا.</a:t>
            </a:r>
            <a:endParaRPr lang="ar-AE"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1120</Words>
  <Application>Microsoft Office PowerPoint</Application>
  <PresentationFormat>On-screen Show (4:3)</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منهج الطبراني في معاجمه:</vt:lpstr>
      <vt:lpstr>التعريف بالطبراني:</vt:lpstr>
      <vt:lpstr>طلبه للعلم:</vt:lpstr>
      <vt:lpstr>من شيوخه:</vt:lpstr>
      <vt:lpstr>من تلاميذه:</vt:lpstr>
      <vt:lpstr>من مصنفاته:</vt:lpstr>
      <vt:lpstr>ثناء العلماء عليه:</vt:lpstr>
      <vt:lpstr>وفاته:</vt:lpstr>
      <vt:lpstr>منهجه في المعجم الكبير:</vt:lpstr>
      <vt:lpstr>منهجه في المعجم الكبير (تابع):</vt:lpstr>
      <vt:lpstr>منهجه في المعجم الكبير (تابع):</vt:lpstr>
      <vt:lpstr>منهجه في المعجم الكبير (تابع):</vt:lpstr>
      <vt:lpstr>ميزات الكتاب:</vt:lpstr>
      <vt:lpstr>المعجم الأوسط:</vt:lpstr>
      <vt:lpstr>منهجه في المعجم الأوسط:</vt:lpstr>
      <vt:lpstr>المعجم الصغير:</vt:lpstr>
      <vt:lpstr>منهجه في المعجم الصغير: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منهج الطبراني في معاجمه:</dc:title>
  <dc:creator>m</dc:creator>
  <cp:lastModifiedBy>m</cp:lastModifiedBy>
  <cp:revision>18</cp:revision>
  <dcterms:created xsi:type="dcterms:W3CDTF">2011-03-29T05:06:15Z</dcterms:created>
  <dcterms:modified xsi:type="dcterms:W3CDTF">2011-04-01T14:02:12Z</dcterms:modified>
</cp:coreProperties>
</file>